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Default Extension="pdf" ContentType="application/pd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9"/>
  </p:notesMasterIdLst>
  <p:sldIdLst>
    <p:sldId id="256" r:id="rId2"/>
    <p:sldId id="257" r:id="rId3"/>
    <p:sldId id="261" r:id="rId4"/>
    <p:sldId id="281" r:id="rId5"/>
    <p:sldId id="283" r:id="rId6"/>
    <p:sldId id="258" r:id="rId7"/>
    <p:sldId id="280" r:id="rId8"/>
    <p:sldId id="282" r:id="rId9"/>
    <p:sldId id="274" r:id="rId10"/>
    <p:sldId id="260" r:id="rId11"/>
    <p:sldId id="269" r:id="rId12"/>
    <p:sldId id="264" r:id="rId13"/>
    <p:sldId id="277" r:id="rId14"/>
    <p:sldId id="267" r:id="rId15"/>
    <p:sldId id="276" r:id="rId16"/>
    <p:sldId id="275" r:id="rId17"/>
    <p:sldId id="286" r:id="rId18"/>
    <p:sldId id="284" r:id="rId19"/>
    <p:sldId id="270" r:id="rId20"/>
    <p:sldId id="272" r:id="rId21"/>
    <p:sldId id="278" r:id="rId22"/>
    <p:sldId id="279" r:id="rId23"/>
    <p:sldId id="287" r:id="rId24"/>
    <p:sldId id="288" r:id="rId25"/>
    <p:sldId id="290" r:id="rId26"/>
    <p:sldId id="289" r:id="rId27"/>
    <p:sldId id="26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8" d="100"/>
          <a:sy n="108" d="100"/>
        </p:scale>
        <p:origin x="-79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B1F31-98D2-C547-8912-6397BED78115}" type="datetimeFigureOut">
              <a:rPr lang="en-US" smtClean="0"/>
              <a:pPr/>
              <a:t>2/2/18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495B4-17EE-D34D-B14F-D1FED73559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495B4-17EE-D34D-B14F-D1FED7355974}"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495B4-17EE-D34D-B14F-D1FED735597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3AFE25-4A90-414F-86C4-9D0CACFF6EDE}" type="datetimeFigureOut">
              <a:rPr lang="en-US" smtClean="0"/>
              <a:pPr/>
              <a:t>2/2/18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C71A307-D6A7-B94D-B3BB-84ECD33DCC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3AFE25-4A90-414F-86C4-9D0CACFF6EDE}"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1A307-D6A7-B94D-B3BB-84ECD33DCC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F3AFE25-4A90-414F-86C4-9D0CACFF6EDE}" type="datetimeFigureOut">
              <a:rPr lang="en-US" smtClean="0"/>
              <a:pPr/>
              <a:t>2/2/18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C71A307-D6A7-B94D-B3BB-84ECD33DCC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3AFE25-4A90-414F-86C4-9D0CACFF6EDE}"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71A307-D6A7-B94D-B3BB-84ECD33DCC9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F3AFE25-4A90-414F-86C4-9D0CACFF6EDE}" type="datetimeFigureOut">
              <a:rPr lang="en-US" smtClean="0"/>
              <a:pPr/>
              <a:t>2/2/18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C71A307-D6A7-B94D-B3BB-84ECD33DCC9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F3AFE25-4A90-414F-86C4-9D0CACFF6EDE}" type="datetimeFigureOut">
              <a:rPr lang="en-US" smtClean="0"/>
              <a:pPr/>
              <a:t>2/2/18</a:t>
            </a:fld>
            <a:endParaRPr lang="en-US"/>
          </a:p>
        </p:txBody>
      </p:sp>
      <p:sp>
        <p:nvSpPr>
          <p:cNvPr id="10" name="Slide Number Placeholder 9"/>
          <p:cNvSpPr>
            <a:spLocks noGrp="1"/>
          </p:cNvSpPr>
          <p:nvPr>
            <p:ph type="sldNum" sz="quarter" idx="16"/>
          </p:nvPr>
        </p:nvSpPr>
        <p:spPr/>
        <p:txBody>
          <a:bodyPr rtlCol="0"/>
          <a:lstStyle/>
          <a:p>
            <a:fld id="{EC71A307-D6A7-B94D-B3BB-84ECD33DCC9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F3AFE25-4A90-414F-86C4-9D0CACFF6EDE}" type="datetimeFigureOut">
              <a:rPr lang="en-US" smtClean="0"/>
              <a:pPr/>
              <a:t>2/2/18</a:t>
            </a:fld>
            <a:endParaRPr lang="en-US"/>
          </a:p>
        </p:txBody>
      </p:sp>
      <p:sp>
        <p:nvSpPr>
          <p:cNvPr id="12" name="Slide Number Placeholder 11"/>
          <p:cNvSpPr>
            <a:spLocks noGrp="1"/>
          </p:cNvSpPr>
          <p:nvPr>
            <p:ph type="sldNum" sz="quarter" idx="16"/>
          </p:nvPr>
        </p:nvSpPr>
        <p:spPr/>
        <p:txBody>
          <a:bodyPr rtlCol="0"/>
          <a:lstStyle/>
          <a:p>
            <a:fld id="{EC71A307-D6A7-B94D-B3BB-84ECD33DCC9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3AFE25-4A90-414F-86C4-9D0CACFF6EDE}" type="datetimeFigureOut">
              <a:rPr lang="en-US" smtClean="0"/>
              <a:pPr/>
              <a:t>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C71A307-D6A7-B94D-B3BB-84ECD33DCC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AFE25-4A90-414F-86C4-9D0CACFF6EDE}" type="datetimeFigureOut">
              <a:rPr lang="en-US" smtClean="0"/>
              <a:pPr/>
              <a:t>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C71A307-D6A7-B94D-B3BB-84ECD33DCC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3AFE25-4A90-414F-86C4-9D0CACFF6EDE}" type="datetimeFigureOut">
              <a:rPr lang="en-US" smtClean="0"/>
              <a:pPr/>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C71A307-D6A7-B94D-B3BB-84ECD33DCC9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F3AFE25-4A90-414F-86C4-9D0CACFF6EDE}" type="datetimeFigureOut">
              <a:rPr lang="en-US" smtClean="0"/>
              <a:pPr/>
              <a:t>2/2/18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C71A307-D6A7-B94D-B3BB-84ECD33DCC9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F3AFE25-4A90-414F-86C4-9D0CACFF6EDE}" type="datetimeFigureOut">
              <a:rPr lang="en-US" smtClean="0"/>
              <a:pPr/>
              <a:t>2/2/18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C71A307-D6A7-B94D-B3BB-84ECD33DCC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jerseycity@asinj.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jerseycity@asinj.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jerseycity@asinj.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df"/><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solomon@jcnj.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df"/><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Reval</a:t>
            </a:r>
            <a:r>
              <a:rPr lang="en-US" dirty="0" smtClean="0"/>
              <a:t> - Update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February 2018</a:t>
            </a:r>
          </a:p>
          <a:p>
            <a:pPr lvl="1"/>
            <a:r>
              <a:rPr lang="en-US" dirty="0" smtClean="0"/>
              <a:t>Notification of Value</a:t>
            </a:r>
            <a:endParaRPr lang="en-US" dirty="0" smtClean="0"/>
          </a:p>
          <a:p>
            <a:pPr lvl="2"/>
            <a:r>
              <a:rPr lang="en-US" dirty="0" smtClean="0"/>
              <a:t>2018 Assessed value of your home</a:t>
            </a:r>
            <a:endParaRPr lang="en-US" dirty="0" smtClean="0"/>
          </a:p>
          <a:p>
            <a:pPr lvl="2"/>
            <a:r>
              <a:rPr lang="en-US" dirty="0" smtClean="0"/>
              <a:t>Estimated </a:t>
            </a:r>
            <a:r>
              <a:rPr lang="en-US" dirty="0" smtClean="0"/>
              <a:t>2018 taxes</a:t>
            </a:r>
          </a:p>
          <a:p>
            <a:pPr>
              <a:buNone/>
            </a:pPr>
            <a:endParaRPr lang="en-US" dirty="0" smtClean="0"/>
          </a:p>
          <a:p>
            <a:r>
              <a:rPr lang="en-US" dirty="0" smtClean="0"/>
              <a:t>February-March 2018:</a:t>
            </a:r>
          </a:p>
          <a:p>
            <a:pPr lvl="1"/>
            <a:r>
              <a:rPr lang="en-US" dirty="0" smtClean="0"/>
              <a:t>“Informal appeals”</a:t>
            </a:r>
          </a:p>
          <a:p>
            <a:pPr lvl="1"/>
            <a:r>
              <a:rPr lang="en-US" dirty="0" smtClean="0"/>
              <a:t>Current deadline is March </a:t>
            </a:r>
            <a:r>
              <a:rPr lang="en-US" dirty="0" smtClean="0"/>
              <a:t>15</a:t>
            </a:r>
            <a:r>
              <a:rPr lang="en-US" baseline="30000" dirty="0" smtClean="0"/>
              <a:t>th</a:t>
            </a:r>
            <a:endParaRPr lang="en-US" dirty="0" smtClean="0"/>
          </a:p>
          <a:p>
            <a:pPr lvl="2"/>
            <a:r>
              <a:rPr lang="en-US" dirty="0" smtClean="0"/>
              <a:t>City is working with the state/county to extend the deadline.</a:t>
            </a:r>
            <a:endParaRPr lang="en-US" dirty="0" smtClean="0"/>
          </a:p>
          <a:p>
            <a:pPr lvl="1">
              <a:buNone/>
            </a:pPr>
            <a:endParaRPr lang="en-US" dirty="0" smtClean="0"/>
          </a:p>
          <a:p>
            <a:pPr lvl="1"/>
            <a:endParaRPr lang="en-US" dirty="0" smtClean="0"/>
          </a:p>
          <a:p>
            <a:pPr lvl="1"/>
            <a:endParaRPr lang="en-US" dirty="0" smtClean="0"/>
          </a:p>
          <a:p>
            <a:endParaRPr lang="en-US" dirty="0" smtClean="0"/>
          </a:p>
          <a:p>
            <a:pPr lvl="1"/>
            <a:endParaRPr lang="en-US" dirty="0" smtClean="0"/>
          </a:p>
          <a:p>
            <a:endParaRPr lang="en-US" dirty="0" smtClean="0"/>
          </a:p>
          <a:p>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May 2018 </a:t>
            </a:r>
          </a:p>
          <a:p>
            <a:pPr lvl="1"/>
            <a:r>
              <a:rPr lang="en-US" dirty="0" smtClean="0"/>
              <a:t>Formal Appeals Deadline for 2018</a:t>
            </a:r>
          </a:p>
          <a:p>
            <a:pPr lvl="1"/>
            <a:r>
              <a:rPr lang="en-US" dirty="0" smtClean="0"/>
              <a:t>45 Days from the final certification of home </a:t>
            </a:r>
            <a:r>
              <a:rPr lang="en-US" dirty="0" smtClean="0"/>
              <a:t>values</a:t>
            </a:r>
          </a:p>
          <a:p>
            <a:pPr lvl="2"/>
            <a:r>
              <a:rPr lang="en-US" dirty="0" smtClean="0"/>
              <a:t>Date TBD</a:t>
            </a:r>
            <a:endParaRPr lang="en-US" dirty="0" smtClean="0"/>
          </a:p>
          <a:p>
            <a:pPr lvl="1">
              <a:buNone/>
            </a:pPr>
            <a:endParaRPr lang="en-US" dirty="0" smtClean="0"/>
          </a:p>
          <a:p>
            <a:r>
              <a:rPr lang="en-US" dirty="0" smtClean="0"/>
              <a:t>July 2018 (or thereabouts)</a:t>
            </a:r>
          </a:p>
          <a:p>
            <a:pPr lvl="1"/>
            <a:r>
              <a:rPr lang="en-US" dirty="0" smtClean="0"/>
              <a:t>Final 2018 Tax Bill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of Value</a:t>
            </a:r>
            <a:endParaRPr lang="en-US" dirty="0"/>
          </a:p>
        </p:txBody>
      </p:sp>
      <p:sp>
        <p:nvSpPr>
          <p:cNvPr id="3" name="Content Placeholder 2"/>
          <p:cNvSpPr>
            <a:spLocks noGrp="1"/>
          </p:cNvSpPr>
          <p:nvPr>
            <p:ph sz="quarter" idx="1"/>
          </p:nvPr>
        </p:nvSpPr>
        <p:spPr>
          <a:xfrm>
            <a:off x="609600" y="1589566"/>
            <a:ext cx="3886200" cy="5268433"/>
          </a:xfrm>
        </p:spPr>
        <p:txBody>
          <a:bodyPr>
            <a:normAutofit lnSpcReduction="10000"/>
          </a:bodyPr>
          <a:lstStyle/>
          <a:p>
            <a:r>
              <a:rPr lang="en-US" dirty="0" smtClean="0"/>
              <a:t>Mailed to owner</a:t>
            </a:r>
          </a:p>
          <a:p>
            <a:endParaRPr lang="en-US" dirty="0" smtClean="0"/>
          </a:p>
          <a:p>
            <a:r>
              <a:rPr lang="en-US" dirty="0" smtClean="0"/>
              <a:t>Contains</a:t>
            </a:r>
          </a:p>
          <a:p>
            <a:pPr marL="880110" lvl="1" indent="-514350">
              <a:buFont typeface="+mj-lt"/>
              <a:buAutoNum type="arabicPeriod"/>
            </a:pPr>
            <a:r>
              <a:rPr lang="en-US" dirty="0" smtClean="0"/>
              <a:t>New “assessed value” for home</a:t>
            </a:r>
          </a:p>
          <a:p>
            <a:pPr marL="880110" lvl="1" indent="-514350">
              <a:buFont typeface="+mj-lt"/>
              <a:buAutoNum type="arabicPeriod"/>
            </a:pPr>
            <a:r>
              <a:rPr lang="en-US" dirty="0" smtClean="0"/>
              <a:t>Estimated 2018 annual taxes</a:t>
            </a:r>
          </a:p>
          <a:p>
            <a:pPr marL="880110" lvl="1" indent="-514350">
              <a:buFont typeface="+mj-lt"/>
              <a:buAutoNum type="arabicPeriod"/>
            </a:pPr>
            <a:r>
              <a:rPr lang="en-US" dirty="0" smtClean="0"/>
              <a:t>Instructions for</a:t>
            </a:r>
          </a:p>
          <a:p>
            <a:pPr marL="1143000" lvl="2" indent="-457200"/>
            <a:r>
              <a:rPr lang="en-US" dirty="0" smtClean="0"/>
              <a:t>Receiving your property card</a:t>
            </a:r>
          </a:p>
          <a:p>
            <a:pPr marL="1143000" lvl="2" indent="-457200"/>
            <a:r>
              <a:rPr lang="en-US" dirty="0" smtClean="0"/>
              <a:t>Setting up an “informal appeal”</a:t>
            </a:r>
          </a:p>
        </p:txBody>
      </p:sp>
      <p:sp>
        <p:nvSpPr>
          <p:cNvPr id="4" name="Content Placeholder 3"/>
          <p:cNvSpPr>
            <a:spLocks noGrp="1"/>
          </p:cNvSpPr>
          <p:nvPr>
            <p:ph sz="quarter" idx="2"/>
          </p:nvPr>
        </p:nvSpPr>
        <p:spPr/>
        <p:txBody>
          <a:bodyPr>
            <a:normAutofit lnSpcReduction="10000"/>
          </a:bodyPr>
          <a:lstStyle/>
          <a:p>
            <a:r>
              <a:rPr lang="en-US" sz="2300" dirty="0" smtClean="0"/>
              <a:t>How to get your property card?</a:t>
            </a:r>
          </a:p>
          <a:p>
            <a:pPr lvl="1"/>
            <a:r>
              <a:rPr lang="en-US" dirty="0" smtClean="0"/>
              <a:t>Email Appraisal Systems at: </a:t>
            </a:r>
            <a:r>
              <a:rPr lang="en-US" dirty="0" smtClean="0">
                <a:hlinkClick r:id="rId2"/>
              </a:rPr>
              <a:t>jerseycity@asinj.com</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of Value</a:t>
            </a:r>
            <a:endParaRPr lang="en-US" dirty="0"/>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dirty="0"/>
          </a:p>
        </p:txBody>
      </p:sp>
      <p:sp>
        <p:nvSpPr>
          <p:cNvPr id="5" name="Rectangle 4"/>
          <p:cNvSpPr/>
          <p:nvPr/>
        </p:nvSpPr>
        <p:spPr>
          <a:xfrm>
            <a:off x="4479667" y="3244334"/>
            <a:ext cx="184666" cy="369332"/>
          </a:xfrm>
          <a:prstGeom prst="rect">
            <a:avLst/>
          </a:prstGeom>
        </p:spPr>
        <p:txBody>
          <a:bodyPr wrap="none">
            <a:spAutoFit/>
          </a:bodyPr>
          <a:lstStyle/>
          <a:p>
            <a:r>
              <a:rPr lang="en-US" dirty="0"/>
              <a:t> </a:t>
            </a:r>
          </a:p>
        </p:txBody>
      </p:sp>
      <p:sp>
        <p:nvSpPr>
          <p:cNvPr id="6" name="Rectangle 5"/>
          <p:cNvSpPr/>
          <p:nvPr/>
        </p:nvSpPr>
        <p:spPr>
          <a:xfrm>
            <a:off x="4479667" y="3244334"/>
            <a:ext cx="184666" cy="646331"/>
          </a:xfrm>
          <a:prstGeom prst="rect">
            <a:avLst/>
          </a:prstGeom>
        </p:spPr>
        <p:txBody>
          <a:bodyPr wrap="none">
            <a:spAutoFit/>
          </a:bodyPr>
          <a:lstStyle/>
          <a:p>
            <a:endParaRPr lang="en-US" dirty="0" smtClean="0"/>
          </a:p>
          <a:p>
            <a:endParaRPr lang="en-US" dirty="0"/>
          </a:p>
        </p:txBody>
      </p:sp>
      <p:pic>
        <p:nvPicPr>
          <p:cNvPr id="7" name="Picture 6"/>
          <p:cNvPicPr>
            <a:picLocks noChangeAspect="1"/>
          </p:cNvPicPr>
          <p:nvPr/>
        </p:nvPicPr>
        <p:blipFill>
          <a:blip r:embed="rId2"/>
          <a:stretch>
            <a:fillRect/>
          </a:stretch>
        </p:blipFill>
        <p:spPr>
          <a:xfrm>
            <a:off x="609600" y="1589566"/>
            <a:ext cx="8121501" cy="526843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of Value</a:t>
            </a:r>
            <a:endParaRPr lang="en-US" dirty="0"/>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pic>
        <p:nvPicPr>
          <p:cNvPr id="5" name="Picture 4"/>
          <p:cNvPicPr>
            <a:picLocks noChangeAspect="1"/>
          </p:cNvPicPr>
          <p:nvPr/>
        </p:nvPicPr>
        <p:blipFill>
          <a:blip r:embed="rId2"/>
          <a:stretch>
            <a:fillRect/>
          </a:stretch>
        </p:blipFill>
        <p:spPr>
          <a:xfrm>
            <a:off x="609599" y="1589567"/>
            <a:ext cx="8121501" cy="169619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Appeal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What is it?</a:t>
            </a:r>
          </a:p>
          <a:p>
            <a:pPr lvl="1"/>
            <a:r>
              <a:rPr lang="en-US" dirty="0" smtClean="0"/>
              <a:t>One-on-one meeting to discuss your assessment</a:t>
            </a:r>
          </a:p>
          <a:p>
            <a:pPr lvl="1"/>
            <a:r>
              <a:rPr lang="en-US" dirty="0" smtClean="0"/>
              <a:t>Understand all the details of how your home was assessed</a:t>
            </a:r>
          </a:p>
          <a:p>
            <a:pPr lvl="1"/>
            <a:r>
              <a:rPr lang="en-US" dirty="0" smtClean="0"/>
              <a:t>Understand sales comps</a:t>
            </a:r>
          </a:p>
          <a:p>
            <a:pPr lvl="1"/>
            <a:r>
              <a:rPr lang="en-US" dirty="0" smtClean="0"/>
              <a:t>Make your a case for a reduced assessment</a:t>
            </a:r>
          </a:p>
          <a:p>
            <a:pPr lvl="1"/>
            <a:endParaRPr lang="en-US" dirty="0" smtClean="0"/>
          </a:p>
          <a:p>
            <a:pPr lvl="1"/>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Times:</a:t>
            </a:r>
          </a:p>
          <a:p>
            <a:pPr lvl="1"/>
            <a:r>
              <a:rPr lang="en-US" dirty="0" smtClean="0"/>
              <a:t>Wed. 9am-5pm</a:t>
            </a:r>
          </a:p>
          <a:p>
            <a:pPr lvl="1"/>
            <a:r>
              <a:rPr lang="en-US" dirty="0" smtClean="0"/>
              <a:t>Thurs. 9am-8:30pm</a:t>
            </a:r>
          </a:p>
          <a:p>
            <a:pPr lvl="1"/>
            <a:r>
              <a:rPr lang="en-US" dirty="0" smtClean="0"/>
              <a:t>Sat. 9am-5pm</a:t>
            </a:r>
          </a:p>
          <a:p>
            <a:pPr lvl="2">
              <a:buNone/>
            </a:pPr>
            <a:endParaRPr lang="en-US" dirty="0" smtClean="0"/>
          </a:p>
          <a:p>
            <a:r>
              <a:rPr lang="en-US" dirty="0" smtClean="0"/>
              <a:t>How to set-up your “informal appeal”:</a:t>
            </a:r>
          </a:p>
          <a:p>
            <a:pPr lvl="1"/>
            <a:r>
              <a:rPr lang="en-US" dirty="0" smtClean="0"/>
              <a:t>Email: </a:t>
            </a:r>
            <a:r>
              <a:rPr lang="en-US" dirty="0" smtClean="0">
                <a:hlinkClick r:id="rId2"/>
              </a:rPr>
              <a:t>jerseycity@asinj.com</a:t>
            </a:r>
            <a:r>
              <a:rPr lang="en-US" dirty="0" smtClean="0"/>
              <a:t> </a:t>
            </a:r>
          </a:p>
          <a:p>
            <a:pPr lvl="1"/>
            <a:r>
              <a:rPr lang="en-US" dirty="0" smtClean="0"/>
              <a:t>Call: 201-493-8530</a:t>
            </a:r>
          </a:p>
          <a:p>
            <a:pPr lvl="1"/>
            <a:r>
              <a:rPr lang="en-US" dirty="0" smtClean="0"/>
              <a:t>Online: URL and Code on letter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Appeal”</a:t>
            </a:r>
            <a:endParaRPr lang="en-US" dirty="0"/>
          </a:p>
        </p:txBody>
      </p:sp>
      <p:sp>
        <p:nvSpPr>
          <p:cNvPr id="3" name="Content Placeholder 2"/>
          <p:cNvSpPr>
            <a:spLocks noGrp="1"/>
          </p:cNvSpPr>
          <p:nvPr>
            <p:ph sz="quarter" idx="1"/>
          </p:nvPr>
        </p:nvSpPr>
        <p:spPr/>
        <p:txBody>
          <a:bodyPr/>
          <a:lstStyle/>
          <a:p>
            <a:endParaRPr lang="en-US" dirty="0"/>
          </a:p>
        </p:txBody>
      </p:sp>
      <p:sp>
        <p:nvSpPr>
          <p:cNvPr id="4" name="Content Placeholder 3"/>
          <p:cNvSpPr>
            <a:spLocks noGrp="1"/>
          </p:cNvSpPr>
          <p:nvPr>
            <p:ph sz="quarter" idx="2"/>
          </p:nvPr>
        </p:nvSpPr>
        <p:spPr/>
        <p:txBody>
          <a:bodyPr/>
          <a:lstStyle/>
          <a:p>
            <a:endParaRPr lang="en-US"/>
          </a:p>
        </p:txBody>
      </p:sp>
      <p:pic>
        <p:nvPicPr>
          <p:cNvPr id="5" name="Picture 4"/>
          <p:cNvPicPr>
            <a:picLocks noChangeAspect="1"/>
          </p:cNvPicPr>
          <p:nvPr/>
        </p:nvPicPr>
        <p:blipFill>
          <a:blip r:embed="rId2"/>
          <a:stretch>
            <a:fillRect/>
          </a:stretch>
        </p:blipFill>
        <p:spPr>
          <a:xfrm>
            <a:off x="609600" y="1589567"/>
            <a:ext cx="8448199" cy="163571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Appeal: How to prepare</a:t>
            </a:r>
            <a:endParaRPr lang="en-US" dirty="0"/>
          </a:p>
        </p:txBody>
      </p:sp>
      <p:sp>
        <p:nvSpPr>
          <p:cNvPr id="3" name="Content Placeholder 2"/>
          <p:cNvSpPr>
            <a:spLocks noGrp="1"/>
          </p:cNvSpPr>
          <p:nvPr>
            <p:ph sz="quarter" idx="2"/>
          </p:nvPr>
        </p:nvSpPr>
        <p:spPr/>
        <p:txBody>
          <a:bodyPr>
            <a:normAutofit fontScale="85000" lnSpcReduction="20000"/>
          </a:bodyPr>
          <a:lstStyle/>
          <a:p>
            <a:r>
              <a:rPr lang="en-US" dirty="0" smtClean="0"/>
              <a:t>Check to see if Appraisal Systems’ data is accurate</a:t>
            </a:r>
          </a:p>
          <a:p>
            <a:pPr lvl="1"/>
            <a:r>
              <a:rPr lang="en-US" dirty="0" smtClean="0"/>
              <a:t>Requires an </a:t>
            </a:r>
            <a:r>
              <a:rPr lang="en-US" dirty="0" smtClean="0"/>
              <a:t>inspection from Appraisal Systems.</a:t>
            </a:r>
          </a:p>
          <a:p>
            <a:pPr lvl="2"/>
            <a:r>
              <a:rPr lang="en-US" dirty="0" smtClean="0"/>
              <a:t>Call them to set-up an inspection if one hasn’t happened yet</a:t>
            </a:r>
          </a:p>
          <a:p>
            <a:pPr lvl="2"/>
            <a:r>
              <a:rPr lang="en-US" dirty="0" smtClean="0"/>
              <a:t>201-493-8530</a:t>
            </a:r>
          </a:p>
          <a:p>
            <a:pPr lvl="1"/>
            <a:r>
              <a:rPr lang="en-US" dirty="0" smtClean="0"/>
              <a:t>Request your property card</a:t>
            </a:r>
            <a:r>
              <a:rPr lang="en-US" dirty="0" smtClean="0"/>
              <a:t>.</a:t>
            </a:r>
          </a:p>
          <a:p>
            <a:pPr lvl="1"/>
            <a:r>
              <a:rPr lang="en-US" dirty="0" smtClean="0">
                <a:hlinkClick r:id="rId2"/>
              </a:rPr>
              <a:t>jerseycity</a:t>
            </a:r>
            <a:r>
              <a:rPr lang="en-US" dirty="0" smtClean="0">
                <a:hlinkClick r:id="rId2"/>
              </a:rPr>
              <a:t>@asinj.com</a:t>
            </a:r>
            <a:r>
              <a:rPr lang="en-US" dirty="0" smtClean="0"/>
              <a:t> </a:t>
            </a:r>
          </a:p>
          <a:p>
            <a:pPr lvl="2"/>
            <a:endParaRPr lang="en-US" dirty="0" smtClean="0"/>
          </a:p>
        </p:txBody>
      </p:sp>
      <p:sp>
        <p:nvSpPr>
          <p:cNvPr id="4" name="Content Placeholder 3"/>
          <p:cNvSpPr>
            <a:spLocks noGrp="1"/>
          </p:cNvSpPr>
          <p:nvPr>
            <p:ph sz="quarter" idx="4"/>
          </p:nvPr>
        </p:nvSpPr>
        <p:spPr/>
        <p:txBody>
          <a:bodyPr/>
          <a:lstStyle/>
          <a:p>
            <a:r>
              <a:rPr lang="en-US" dirty="0" smtClean="0"/>
              <a:t>Does your overall assessed value compare to similar sales in the area?</a:t>
            </a:r>
          </a:p>
          <a:p>
            <a:pPr lvl="1"/>
            <a:r>
              <a:rPr lang="en-US" dirty="0" smtClean="0"/>
              <a:t>PDF of sales data will be on Appraisal Systems website</a:t>
            </a:r>
          </a:p>
        </p:txBody>
      </p:sp>
      <p:sp>
        <p:nvSpPr>
          <p:cNvPr id="5" name="Text Placeholder 4"/>
          <p:cNvSpPr>
            <a:spLocks noGrp="1"/>
          </p:cNvSpPr>
          <p:nvPr>
            <p:ph type="body" sz="quarter" idx="1"/>
          </p:nvPr>
        </p:nvSpPr>
        <p:spPr/>
        <p:txBody>
          <a:bodyPr/>
          <a:lstStyle/>
          <a:p>
            <a:r>
              <a:rPr lang="en-US" dirty="0" smtClean="0"/>
              <a:t>Improvement Analysis</a:t>
            </a:r>
            <a:endParaRPr lang="en-US" dirty="0"/>
          </a:p>
        </p:txBody>
      </p:sp>
      <p:sp>
        <p:nvSpPr>
          <p:cNvPr id="6" name="Text Placeholder 5"/>
          <p:cNvSpPr>
            <a:spLocks noGrp="1"/>
          </p:cNvSpPr>
          <p:nvPr>
            <p:ph type="body" sz="quarter" idx="3"/>
          </p:nvPr>
        </p:nvSpPr>
        <p:spPr/>
        <p:txBody>
          <a:bodyPr/>
          <a:lstStyle/>
          <a:p>
            <a:r>
              <a:rPr lang="en-US" dirty="0" smtClean="0"/>
              <a:t>Overall Assessed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Informal Appeal: How to prepare</a:t>
            </a:r>
            <a:endParaRPr lang="en-US" sz="3600" dirty="0"/>
          </a:p>
        </p:txBody>
      </p:sp>
      <p:sp>
        <p:nvSpPr>
          <p:cNvPr id="3" name="Content Placeholder 2"/>
          <p:cNvSpPr>
            <a:spLocks noGrp="1"/>
          </p:cNvSpPr>
          <p:nvPr>
            <p:ph sz="quarter" idx="1"/>
          </p:nvPr>
        </p:nvSpPr>
        <p:spPr>
          <a:xfrm>
            <a:off x="609600" y="1589566"/>
            <a:ext cx="3886200" cy="5268433"/>
          </a:xfrm>
        </p:spPr>
        <p:txBody>
          <a:bodyPr>
            <a:normAutofit/>
          </a:bodyPr>
          <a:lstStyle/>
          <a:p>
            <a:pPr marL="320040" lvl="1" indent="-320040">
              <a:spcBef>
                <a:spcPts val="700"/>
              </a:spcBef>
              <a:buClr>
                <a:schemeClr val="accent2"/>
              </a:buClr>
              <a:buSzPct val="60000"/>
              <a:buFont typeface="Wingdings"/>
              <a:buChar char=""/>
            </a:pPr>
            <a:r>
              <a:rPr lang="en-US" dirty="0" smtClean="0"/>
              <a:t>Key Metrics of “Improvement Analysis”</a:t>
            </a:r>
          </a:p>
          <a:p>
            <a:pPr marL="594360" lvl="2" indent="-320040">
              <a:spcBef>
                <a:spcPts val="700"/>
              </a:spcBef>
              <a:buClr>
                <a:schemeClr val="accent1"/>
              </a:buClr>
              <a:buSzPct val="60000"/>
              <a:buFont typeface="Arial"/>
              <a:buChar char="•"/>
            </a:pPr>
            <a:r>
              <a:rPr lang="en-US" dirty="0" smtClean="0"/>
              <a:t>Sq. ft.</a:t>
            </a:r>
          </a:p>
          <a:p>
            <a:pPr marL="1051560" lvl="3" indent="-320040">
              <a:spcBef>
                <a:spcPts val="700"/>
              </a:spcBef>
              <a:buClr>
                <a:schemeClr val="accent1"/>
              </a:buClr>
              <a:buSzPct val="60000"/>
              <a:buFont typeface="Arial"/>
              <a:buChar char="•"/>
            </a:pPr>
            <a:r>
              <a:rPr lang="en-US" dirty="0" smtClean="0"/>
              <a:t>Based on exterior measurement &amp; satellites.</a:t>
            </a:r>
          </a:p>
          <a:p>
            <a:pPr marL="1051560" lvl="3" indent="-320040">
              <a:spcBef>
                <a:spcPts val="700"/>
              </a:spcBef>
              <a:buClr>
                <a:schemeClr val="accent1"/>
              </a:buClr>
              <a:buSzPct val="60000"/>
              <a:buFont typeface="Arial"/>
              <a:buChar char="•"/>
            </a:pPr>
            <a:r>
              <a:rPr lang="en-US" dirty="0" smtClean="0"/>
              <a:t>Not # of rooms</a:t>
            </a:r>
          </a:p>
          <a:p>
            <a:pPr marL="594360" lvl="2" indent="-320040">
              <a:spcBef>
                <a:spcPts val="700"/>
              </a:spcBef>
              <a:buClr>
                <a:schemeClr val="accent1"/>
              </a:buClr>
              <a:buSzPct val="60000"/>
              <a:buFont typeface="Arial"/>
              <a:buChar char="•"/>
            </a:pPr>
            <a:r>
              <a:rPr lang="en-US" dirty="0" smtClean="0"/>
              <a:t>Exterior &amp; interior condition</a:t>
            </a:r>
          </a:p>
          <a:p>
            <a:pPr marL="594360" lvl="2" indent="-320040">
              <a:spcBef>
                <a:spcPts val="700"/>
              </a:spcBef>
              <a:buClr>
                <a:schemeClr val="accent1"/>
              </a:buClr>
              <a:buSzPct val="60000"/>
              <a:buFont typeface="Arial"/>
              <a:buChar char="•"/>
            </a:pPr>
            <a:r>
              <a:rPr lang="en-US" dirty="0" smtClean="0"/>
              <a:t>“Building class”</a:t>
            </a:r>
          </a:p>
          <a:p>
            <a:pPr marL="1051560" lvl="3" indent="-320040">
              <a:spcBef>
                <a:spcPts val="700"/>
              </a:spcBef>
              <a:buSzPct val="60000"/>
              <a:buFont typeface="Wingdings"/>
              <a:buChar char=""/>
            </a:pPr>
            <a:endParaRPr lang="en-US" dirty="0" smtClean="0"/>
          </a:p>
          <a:p>
            <a:pPr marL="1051560" lvl="3" indent="-320040">
              <a:spcBef>
                <a:spcPts val="700"/>
              </a:spcBef>
              <a:buSzPct val="60000"/>
              <a:buFont typeface="Wingdings"/>
              <a:buChar char=""/>
            </a:pPr>
            <a:endParaRPr lang="en-US" dirty="0" smtClean="0"/>
          </a:p>
          <a:p>
            <a:pPr lvl="1"/>
            <a:endParaRPr lang="en-US" dirty="0"/>
          </a:p>
        </p:txBody>
      </p:sp>
      <p:sp>
        <p:nvSpPr>
          <p:cNvPr id="5" name="Content Placeholder 4"/>
          <p:cNvSpPr>
            <a:spLocks noGrp="1"/>
          </p:cNvSpPr>
          <p:nvPr>
            <p:ph sz="quarter" idx="2"/>
          </p:nvPr>
        </p:nvSpPr>
        <p:spPr/>
        <p:txBody>
          <a:bodyPr>
            <a:normAutofit/>
          </a:bodyPr>
          <a:lstStyle/>
          <a:p>
            <a:pPr marL="594360" lvl="2" indent="-320040">
              <a:spcBef>
                <a:spcPts val="700"/>
              </a:spcBef>
              <a:buClr>
                <a:schemeClr val="accent1"/>
              </a:buClr>
              <a:buSzPct val="60000"/>
              <a:buFont typeface="Arial"/>
              <a:buChar char="•"/>
            </a:pPr>
            <a:r>
              <a:rPr lang="en-US" dirty="0" smtClean="0"/>
              <a:t>Bathrooms &amp; Kitchens: # and quality</a:t>
            </a:r>
          </a:p>
          <a:p>
            <a:pPr marL="594360" lvl="2" indent="-320040">
              <a:spcBef>
                <a:spcPts val="700"/>
              </a:spcBef>
              <a:buClr>
                <a:schemeClr val="accent1"/>
              </a:buClr>
              <a:buSzPct val="60000"/>
              <a:buFont typeface="Arial"/>
              <a:buChar char="•"/>
            </a:pPr>
            <a:r>
              <a:rPr lang="en-US" dirty="0" smtClean="0"/>
              <a:t>Basement &amp; Attics – Finish</a:t>
            </a:r>
          </a:p>
          <a:p>
            <a:pPr marL="594360" lvl="2" indent="-320040">
              <a:spcBef>
                <a:spcPts val="700"/>
              </a:spcBef>
              <a:buClr>
                <a:schemeClr val="accent1"/>
              </a:buClr>
              <a:buSzPct val="60000"/>
              <a:buFont typeface="Arial"/>
              <a:buChar char="•"/>
            </a:pPr>
            <a:r>
              <a:rPr lang="en-US" dirty="0" smtClean="0"/>
              <a:t>Heating </a:t>
            </a:r>
          </a:p>
          <a:p>
            <a:pPr marL="594360" lvl="2" indent="-320040">
              <a:spcBef>
                <a:spcPts val="700"/>
              </a:spcBef>
              <a:buClr>
                <a:schemeClr val="accent1"/>
              </a:buClr>
              <a:buSzPct val="60000"/>
              <a:buFont typeface="Arial"/>
              <a:buChar char="•"/>
            </a:pPr>
            <a:r>
              <a:rPr lang="en-US" dirty="0" smtClean="0"/>
              <a:t>Flooding</a:t>
            </a:r>
          </a:p>
          <a:p>
            <a:pPr marL="1051560" lvl="3" indent="-320040">
              <a:spcBef>
                <a:spcPts val="700"/>
              </a:spcBef>
              <a:buClr>
                <a:schemeClr val="accent1"/>
              </a:buClr>
              <a:buSzPct val="60000"/>
              <a:buFont typeface="Arial"/>
              <a:buChar char="•"/>
            </a:pPr>
            <a:r>
              <a:rPr lang="en-US" dirty="0" smtClean="0"/>
              <a:t>Based on FEMA maps</a:t>
            </a:r>
          </a:p>
          <a:p>
            <a:pPr marL="594360" lvl="2" indent="-320040">
              <a:spcBef>
                <a:spcPts val="700"/>
              </a:spcBef>
              <a:buClr>
                <a:schemeClr val="accent1"/>
              </a:buClr>
              <a:buSzPct val="60000"/>
              <a:buFont typeface="Arial"/>
              <a:buChar char="•"/>
            </a:pPr>
            <a:r>
              <a:rPr lang="en-US" dirty="0" smtClean="0"/>
              <a:t>Additional factors</a:t>
            </a:r>
          </a:p>
          <a:p>
            <a:pPr marL="1051560" lvl="3" indent="-320040">
              <a:spcBef>
                <a:spcPts val="700"/>
              </a:spcBef>
              <a:buClr>
                <a:schemeClr val="accent1"/>
              </a:buClr>
              <a:buSzPct val="60000"/>
              <a:buFont typeface="Arial"/>
              <a:buChar char="•"/>
            </a:pPr>
            <a:r>
              <a:rPr lang="en-US" dirty="0" smtClean="0"/>
              <a:t>Views, heating &amp; cooling, etc.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Appeal: How to prepare</a:t>
            </a:r>
            <a:endParaRPr lang="en-US" dirty="0"/>
          </a:p>
        </p:txBody>
      </p:sp>
      <p:sp>
        <p:nvSpPr>
          <p:cNvPr id="6" name="Content Placeholder 5"/>
          <p:cNvSpPr>
            <a:spLocks noGrp="1"/>
          </p:cNvSpPr>
          <p:nvPr>
            <p:ph sz="quarter" idx="1"/>
          </p:nvPr>
        </p:nvSpPr>
        <p:spPr/>
        <p:txBody>
          <a:bodyPr/>
          <a:lstStyle/>
          <a:p>
            <a:pPr lvl="1"/>
            <a:endParaRPr lang="en-US" dirty="0" smtClean="0"/>
          </a:p>
          <a:p>
            <a:pPr lvl="1"/>
            <a:endParaRPr lang="en-US" dirty="0" smtClean="0"/>
          </a:p>
          <a:p>
            <a:pPr lvl="1"/>
            <a:endParaRPr lang="en-US" dirty="0" smtClean="0"/>
          </a:p>
          <a:p>
            <a:endParaRPr lang="en-US" dirty="0" smtClean="0"/>
          </a:p>
          <a:p>
            <a:endParaRPr lang="en-US" dirty="0"/>
          </a:p>
        </p:txBody>
      </p:sp>
      <p:pic>
        <p:nvPicPr>
          <p:cNvPr id="13" name="Content Placeholder 12" descr="sample prc.pdf"/>
          <p:cNvPicPr>
            <a:picLocks noGrp="1" noChangeAspect="1"/>
          </p:cNvPicPr>
          <p:nvPr>
            <p:ph sz="quarter" idx="2"/>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9293" y="1589567"/>
            <a:ext cx="8553013" cy="5268433"/>
          </a:xfrm>
        </p:spPr>
      </p:pic>
      <p:sp>
        <p:nvSpPr>
          <p:cNvPr id="14" name="Oval 13"/>
          <p:cNvSpPr/>
          <p:nvPr/>
        </p:nvSpPr>
        <p:spPr>
          <a:xfrm>
            <a:off x="805756" y="4523248"/>
            <a:ext cx="1408096" cy="372755"/>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413854" y="2054726"/>
            <a:ext cx="1412806" cy="586788"/>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13854" y="5564879"/>
            <a:ext cx="1799998" cy="770521"/>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2213852" y="1836163"/>
            <a:ext cx="2051852" cy="1731993"/>
          </a:xfrm>
          <a:prstGeom prst="ellipse">
            <a:avLst/>
          </a:prstGeom>
          <a:no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0" animBg="1"/>
      <p:bldP spid="17"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Appeal</a:t>
            </a:r>
            <a:endParaRPr lang="en-US" dirty="0"/>
          </a:p>
        </p:txBody>
      </p:sp>
      <p:sp>
        <p:nvSpPr>
          <p:cNvPr id="3" name="Content Placeholder 2"/>
          <p:cNvSpPr>
            <a:spLocks noGrp="1"/>
          </p:cNvSpPr>
          <p:nvPr>
            <p:ph sz="quarter" idx="1"/>
          </p:nvPr>
        </p:nvSpPr>
        <p:spPr>
          <a:xfrm>
            <a:off x="609600" y="1589567"/>
            <a:ext cx="3886200" cy="5268432"/>
          </a:xfrm>
        </p:spPr>
        <p:txBody>
          <a:bodyPr>
            <a:normAutofit fontScale="77500" lnSpcReduction="20000"/>
          </a:bodyPr>
          <a:lstStyle/>
          <a:p>
            <a:r>
              <a:rPr lang="en-US" dirty="0" smtClean="0"/>
              <a:t>“A Property Assessment Appeal”</a:t>
            </a:r>
          </a:p>
          <a:p>
            <a:pPr lvl="1"/>
            <a:r>
              <a:rPr lang="en-US" dirty="0" smtClean="0"/>
              <a:t>A formal process that goes before the Hudson County Tax Board</a:t>
            </a:r>
          </a:p>
          <a:p>
            <a:pPr lvl="1"/>
            <a:r>
              <a:rPr lang="en-US" dirty="0" smtClean="0"/>
              <a:t>Strict deadline </a:t>
            </a:r>
          </a:p>
          <a:p>
            <a:pPr lvl="2"/>
            <a:r>
              <a:rPr lang="en-US" dirty="0" smtClean="0"/>
              <a:t>45 days after assessments are submitted by the city</a:t>
            </a:r>
            <a:r>
              <a:rPr lang="en-US" dirty="0" smtClean="0"/>
              <a:t>.</a:t>
            </a:r>
          </a:p>
          <a:p>
            <a:pPr lvl="2"/>
            <a:r>
              <a:rPr lang="en-US" dirty="0" smtClean="0"/>
              <a:t>2018 Date TBD</a:t>
            </a:r>
          </a:p>
          <a:p>
            <a:pPr lvl="1"/>
            <a:r>
              <a:rPr lang="en-US" dirty="0" smtClean="0"/>
              <a:t>Can only appeal </a:t>
            </a:r>
            <a:r>
              <a:rPr lang="en-US" b="1" dirty="0" smtClean="0"/>
              <a:t>assessments</a:t>
            </a:r>
            <a:r>
              <a:rPr lang="en-US" dirty="0" smtClean="0"/>
              <a:t> not taxes</a:t>
            </a:r>
          </a:p>
          <a:p>
            <a:pPr lvl="1"/>
            <a:r>
              <a:rPr lang="en-US" dirty="0" smtClean="0"/>
              <a:t>Key questions: Is the assessed value of your home accurate? How does it compare to</a:t>
            </a:r>
            <a:r>
              <a:rPr lang="en-US" dirty="0" smtClean="0"/>
              <a:t> </a:t>
            </a:r>
            <a:r>
              <a:rPr lang="en-US" dirty="0" smtClean="0"/>
              <a:t>recent sales of similar properties in the neighborhood?</a:t>
            </a:r>
            <a:endParaRPr lang="en-US" dirty="0" smtClean="0"/>
          </a:p>
          <a:p>
            <a:pPr lvl="1"/>
            <a:endParaRPr lang="en-US" dirty="0" smtClean="0"/>
          </a:p>
          <a:p>
            <a:pPr lvl="2"/>
            <a:endParaRPr lang="en-US" dirty="0"/>
          </a:p>
        </p:txBody>
      </p:sp>
      <p:sp>
        <p:nvSpPr>
          <p:cNvPr id="4" name="Content Placeholder 3"/>
          <p:cNvSpPr>
            <a:spLocks noGrp="1"/>
          </p:cNvSpPr>
          <p:nvPr>
            <p:ph sz="quarter" idx="2"/>
          </p:nvPr>
        </p:nvSpPr>
        <p:spPr>
          <a:xfrm>
            <a:off x="4844901" y="1589566"/>
            <a:ext cx="3886200" cy="5268433"/>
          </a:xfrm>
        </p:spPr>
        <p:txBody>
          <a:bodyPr>
            <a:normAutofit fontScale="77500" lnSpcReduction="20000"/>
          </a:bodyPr>
          <a:lstStyle/>
          <a:p>
            <a:r>
              <a:rPr lang="en-US" dirty="0" smtClean="0"/>
              <a:t>Basic Info</a:t>
            </a:r>
          </a:p>
          <a:p>
            <a:pPr lvl="1"/>
            <a:r>
              <a:rPr lang="en-US" dirty="0" smtClean="0"/>
              <a:t>In 2018 (</a:t>
            </a:r>
            <a:r>
              <a:rPr lang="en-US" dirty="0" err="1" smtClean="0"/>
              <a:t>Reval</a:t>
            </a:r>
            <a:r>
              <a:rPr lang="en-US" dirty="0" smtClean="0"/>
              <a:t> Year)</a:t>
            </a:r>
          </a:p>
          <a:p>
            <a:pPr lvl="2"/>
            <a:r>
              <a:rPr lang="en-US" dirty="0" smtClean="0"/>
              <a:t>Assessment must be accurate. Tax Board required to make small adjustments</a:t>
            </a:r>
          </a:p>
          <a:p>
            <a:pPr lvl="1"/>
            <a:r>
              <a:rPr lang="en-US" dirty="0" smtClean="0"/>
              <a:t>In 2019 and all non-</a:t>
            </a:r>
            <a:r>
              <a:rPr lang="en-US" dirty="0" err="1" smtClean="0"/>
              <a:t>reval</a:t>
            </a:r>
            <a:r>
              <a:rPr lang="en-US" dirty="0" smtClean="0"/>
              <a:t> years</a:t>
            </a:r>
          </a:p>
          <a:p>
            <a:pPr lvl="2"/>
            <a:r>
              <a:rPr lang="en-US" dirty="0" smtClean="0"/>
              <a:t>Must be outside the “common level range”</a:t>
            </a:r>
          </a:p>
          <a:p>
            <a:pPr lvl="2"/>
            <a:r>
              <a:rPr lang="en-US" dirty="0" smtClean="0"/>
              <a:t>Basically, gives the assessor wiggle room</a:t>
            </a:r>
          </a:p>
          <a:p>
            <a:pPr lvl="1"/>
            <a:r>
              <a:rPr lang="en-US" dirty="0" smtClean="0"/>
              <a:t>You must demonstrate the market value of your property as of Oct. 1</a:t>
            </a:r>
            <a:r>
              <a:rPr lang="en-US" baseline="30000" dirty="0" smtClean="0"/>
              <a:t>st</a:t>
            </a:r>
            <a:r>
              <a:rPr lang="en-US" dirty="0" smtClean="0"/>
              <a:t> of the proceeding </a:t>
            </a:r>
            <a:r>
              <a:rPr lang="en-US" dirty="0" smtClean="0"/>
              <a:t>year</a:t>
            </a:r>
          </a:p>
          <a:p>
            <a:pPr lvl="1"/>
            <a:r>
              <a:rPr lang="en-US" dirty="0" smtClean="0"/>
              <a:t>Evidence</a:t>
            </a:r>
            <a:endParaRPr lang="en-US" dirty="0" smtClean="0"/>
          </a:p>
          <a:p>
            <a:pPr lvl="2"/>
            <a:r>
              <a:rPr lang="en-US" dirty="0" smtClean="0"/>
              <a:t>Appraisal</a:t>
            </a:r>
          </a:p>
          <a:p>
            <a:pPr lvl="2"/>
            <a:r>
              <a:rPr lang="en-US" dirty="0" smtClean="0"/>
              <a:t>Comparable sales (not comparable assessments)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Fine Print</a:t>
            </a:r>
            <a:endParaRPr lang="en-US" dirty="0"/>
          </a:p>
        </p:txBody>
      </p:sp>
      <p:sp>
        <p:nvSpPr>
          <p:cNvPr id="3" name="Content Placeholder 2"/>
          <p:cNvSpPr>
            <a:spLocks noGrp="1"/>
          </p:cNvSpPr>
          <p:nvPr>
            <p:ph sz="quarter" idx="1"/>
          </p:nvPr>
        </p:nvSpPr>
        <p:spPr/>
        <p:txBody>
          <a:bodyPr/>
          <a:lstStyle/>
          <a:p>
            <a:r>
              <a:rPr lang="en-US" dirty="0" smtClean="0"/>
              <a:t>This presentation has been prepared by Councilperson Solomon. It is not an official document from either the City of Jersey City or Appraisal Systems.</a:t>
            </a:r>
          </a:p>
          <a:p>
            <a:pPr>
              <a:buNone/>
            </a:pPr>
            <a:endParaRPr lang="en-US" dirty="0" smtClean="0"/>
          </a:p>
          <a:p>
            <a:r>
              <a:rPr lang="en-US" dirty="0" smtClean="0"/>
              <a:t>Engage a licensed professional if you need assistance (lawyer, appraiser, financial planner)</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Bills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Key point:</a:t>
            </a:r>
          </a:p>
          <a:p>
            <a:pPr lvl="1"/>
            <a:r>
              <a:rPr lang="en-US" dirty="0" smtClean="0"/>
              <a:t>Homeowners are responsible for their </a:t>
            </a:r>
            <a:r>
              <a:rPr lang="en-US" b="1" dirty="0" smtClean="0"/>
              <a:t>FULL 2018 Tax Payment (the estimated # on your form)</a:t>
            </a:r>
          </a:p>
          <a:p>
            <a:pPr lvl="1"/>
            <a:endParaRPr lang="en-US" b="1" dirty="0" smtClean="0"/>
          </a:p>
          <a:p>
            <a:pPr lvl="1"/>
            <a:r>
              <a:rPr lang="en-US" dirty="0" smtClean="0"/>
              <a:t>2018 estimated taxes on the “Notification of Value” are not the actual tax liability for the year.  It is subject to change based on the adoption of the CY2018 budget later this year.</a:t>
            </a:r>
          </a:p>
          <a:p>
            <a:pPr lvl="1"/>
            <a:endParaRPr lang="en-US" dirty="0"/>
          </a:p>
        </p:txBody>
      </p:sp>
      <p:sp>
        <p:nvSpPr>
          <p:cNvPr id="5" name="Content Placeholder 4"/>
          <p:cNvSpPr>
            <a:spLocks noGrp="1"/>
          </p:cNvSpPr>
          <p:nvPr>
            <p:ph sz="quarter" idx="2"/>
          </p:nvPr>
        </p:nvSpPr>
        <p:spPr/>
        <p:txBody>
          <a:bodyPr>
            <a:normAutofit fontScale="85000" lnSpcReduction="20000"/>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Tax </a:t>
            </a:r>
            <a:r>
              <a:rPr lang="en-US" dirty="0" smtClean="0"/>
              <a:t>Bills: Example</a:t>
            </a:r>
            <a:endParaRPr lang="en-US" dirty="0"/>
          </a:p>
        </p:txBody>
      </p:sp>
      <p:graphicFrame>
        <p:nvGraphicFramePr>
          <p:cNvPr id="7" name="Content Placeholder 6"/>
          <p:cNvGraphicFramePr>
            <a:graphicFrameLocks noGrp="1"/>
          </p:cNvGraphicFramePr>
          <p:nvPr>
            <p:ph sz="quarter" idx="1"/>
          </p:nvPr>
        </p:nvGraphicFramePr>
        <p:xfrm>
          <a:off x="1090585" y="2645607"/>
          <a:ext cx="6681556" cy="2248824"/>
        </p:xfrm>
        <a:graphic>
          <a:graphicData uri="http://schemas.openxmlformats.org/drawingml/2006/table">
            <a:tbl>
              <a:tblPr firstRow="1" bandRow="1">
                <a:tableStyleId>{5C22544A-7EE6-4342-B048-85BDC9FD1C3A}</a:tableStyleId>
              </a:tblPr>
              <a:tblGrid>
                <a:gridCol w="3340778"/>
                <a:gridCol w="3340778"/>
              </a:tblGrid>
              <a:tr h="562206">
                <a:tc>
                  <a:txBody>
                    <a:bodyPr/>
                    <a:lstStyle/>
                    <a:p>
                      <a:pPr algn="r" fontAlgn="b"/>
                      <a:r>
                        <a:rPr lang="en-US" sz="2000" b="1" i="0" u="none" strike="noStrike" dirty="0">
                          <a:latin typeface="Verdana"/>
                        </a:rPr>
                        <a:t>Year</a:t>
                      </a:r>
                    </a:p>
                  </a:txBody>
                  <a:tcPr marL="12700" marR="12700" marT="12700" marB="0" anchor="b"/>
                </a:tc>
                <a:tc>
                  <a:txBody>
                    <a:bodyPr/>
                    <a:lstStyle/>
                    <a:p>
                      <a:pPr algn="r" fontAlgn="b"/>
                      <a:r>
                        <a:rPr lang="en-US" sz="2000" b="1" i="0" u="none" strike="noStrike">
                          <a:latin typeface="Verdana"/>
                        </a:rPr>
                        <a:t>Annual Tax Bill</a:t>
                      </a:r>
                    </a:p>
                  </a:txBody>
                  <a:tcPr marL="12700" marR="12700" marT="12700" marB="0" anchor="b"/>
                </a:tc>
              </a:tr>
              <a:tr h="562206">
                <a:tc>
                  <a:txBody>
                    <a:bodyPr/>
                    <a:lstStyle/>
                    <a:p>
                      <a:pPr algn="r" fontAlgn="b"/>
                      <a:r>
                        <a:rPr lang="en-US" sz="2000" b="0" i="0" u="none" strike="noStrike">
                          <a:latin typeface="Verdana"/>
                        </a:rPr>
                        <a:t>2017</a:t>
                      </a:r>
                    </a:p>
                  </a:txBody>
                  <a:tcPr marL="12700" marR="12700" marT="12700" marB="0" anchor="b"/>
                </a:tc>
                <a:tc>
                  <a:txBody>
                    <a:bodyPr/>
                    <a:lstStyle/>
                    <a:p>
                      <a:pPr algn="r" fontAlgn="b"/>
                      <a:r>
                        <a:rPr lang="en-US" sz="2000" b="0" i="0" u="none" strike="noStrike">
                          <a:latin typeface="Verdana"/>
                        </a:rPr>
                        <a:t>$10,000 </a:t>
                      </a:r>
                    </a:p>
                  </a:txBody>
                  <a:tcPr marL="12700" marR="12700" marT="12700" marB="0" anchor="b"/>
                </a:tc>
              </a:tr>
              <a:tr h="562206">
                <a:tc>
                  <a:txBody>
                    <a:bodyPr/>
                    <a:lstStyle/>
                    <a:p>
                      <a:pPr algn="r" fontAlgn="b"/>
                      <a:r>
                        <a:rPr lang="en-US" sz="2000" b="0" i="0" u="none" strike="noStrike">
                          <a:latin typeface="Verdana"/>
                        </a:rPr>
                        <a:t>2018</a:t>
                      </a:r>
                    </a:p>
                  </a:txBody>
                  <a:tcPr marL="12700" marR="12700" marT="12700" marB="0" anchor="b"/>
                </a:tc>
                <a:tc>
                  <a:txBody>
                    <a:bodyPr/>
                    <a:lstStyle/>
                    <a:p>
                      <a:pPr algn="r" fontAlgn="b"/>
                      <a:r>
                        <a:rPr lang="en-US" sz="2000" b="0" i="0" u="none" strike="noStrike">
                          <a:latin typeface="Verdana"/>
                        </a:rPr>
                        <a:t>$20,000 </a:t>
                      </a:r>
                    </a:p>
                  </a:txBody>
                  <a:tcPr marL="12700" marR="12700" marT="12700" marB="0" anchor="b"/>
                </a:tc>
              </a:tr>
              <a:tr h="562206">
                <a:tc>
                  <a:txBody>
                    <a:bodyPr/>
                    <a:lstStyle/>
                    <a:p>
                      <a:pPr algn="r" fontAlgn="b"/>
                      <a:r>
                        <a:rPr lang="en-US" sz="2000" b="0" i="0" u="none" strike="noStrike">
                          <a:latin typeface="Verdana"/>
                        </a:rPr>
                        <a:t>2019</a:t>
                      </a:r>
                    </a:p>
                  </a:txBody>
                  <a:tcPr marL="12700" marR="12700" marT="12700" marB="0" anchor="b"/>
                </a:tc>
                <a:tc>
                  <a:txBody>
                    <a:bodyPr/>
                    <a:lstStyle/>
                    <a:p>
                      <a:pPr algn="r" fontAlgn="b"/>
                      <a:r>
                        <a:rPr lang="en-US" sz="2000" b="0" i="0" u="none" strike="noStrike" dirty="0">
                          <a:latin typeface="Verdana"/>
                        </a:rPr>
                        <a:t>$20,000 </a:t>
                      </a:r>
                    </a:p>
                  </a:txBody>
                  <a:tcPr marL="12700" marR="12700" marT="12700" marB="0" anchor="b"/>
                </a:tc>
              </a:tr>
            </a:tbl>
          </a:graphicData>
        </a:graphic>
      </p:graphicFrame>
      <p:sp>
        <p:nvSpPr>
          <p:cNvPr id="4" name="TextBox 3"/>
          <p:cNvSpPr txBox="1"/>
          <p:nvPr/>
        </p:nvSpPr>
        <p:spPr>
          <a:xfrm>
            <a:off x="1090585" y="1869562"/>
            <a:ext cx="7387568" cy="646331"/>
          </a:xfrm>
          <a:prstGeom prst="rect">
            <a:avLst/>
          </a:prstGeom>
          <a:noFill/>
        </p:spPr>
        <p:txBody>
          <a:bodyPr wrap="square" rtlCol="0">
            <a:spAutoFit/>
          </a:bodyPr>
          <a:lstStyle/>
          <a:p>
            <a:r>
              <a:rPr lang="en-US" dirty="0" smtClean="0"/>
              <a:t>Note: These numbers are sample. They were picked purely for their facility in demonstrating tax payments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Bills</a:t>
            </a:r>
            <a:endParaRPr lang="en-US" dirty="0"/>
          </a:p>
        </p:txBody>
      </p:sp>
      <p:graphicFrame>
        <p:nvGraphicFramePr>
          <p:cNvPr id="4" name="Content Placeholder 6"/>
          <p:cNvGraphicFramePr>
            <a:graphicFrameLocks noGrp="1"/>
          </p:cNvGraphicFramePr>
          <p:nvPr>
            <p:ph sz="quarter" idx="1"/>
          </p:nvPr>
        </p:nvGraphicFramePr>
        <p:xfrm>
          <a:off x="0" y="1531395"/>
          <a:ext cx="3313170" cy="884608"/>
        </p:xfrm>
        <a:graphic>
          <a:graphicData uri="http://schemas.openxmlformats.org/drawingml/2006/table">
            <a:tbl>
              <a:tblPr firstRow="1" bandRow="1">
                <a:tableStyleId>{5C22544A-7EE6-4342-B048-85BDC9FD1C3A}</a:tableStyleId>
              </a:tblPr>
              <a:tblGrid>
                <a:gridCol w="1656585"/>
                <a:gridCol w="1656585"/>
              </a:tblGrid>
              <a:tr h="221152">
                <a:tc>
                  <a:txBody>
                    <a:bodyPr/>
                    <a:lstStyle/>
                    <a:p>
                      <a:pPr algn="r" fontAlgn="b"/>
                      <a:r>
                        <a:rPr lang="en-US" sz="1000" b="1" i="0" u="none" strike="noStrike" dirty="0">
                          <a:latin typeface="Verdana"/>
                        </a:rPr>
                        <a:t>Year</a:t>
                      </a:r>
                    </a:p>
                  </a:txBody>
                  <a:tcPr marL="12700" marR="12700" marT="12700" marB="0" anchor="b"/>
                </a:tc>
                <a:tc>
                  <a:txBody>
                    <a:bodyPr/>
                    <a:lstStyle/>
                    <a:p>
                      <a:pPr algn="r" fontAlgn="b"/>
                      <a:r>
                        <a:rPr lang="en-US" sz="1000" b="1" i="0" u="none" strike="noStrike">
                          <a:latin typeface="Verdana"/>
                        </a:rPr>
                        <a:t>Annual Tax Bill</a:t>
                      </a:r>
                    </a:p>
                  </a:txBody>
                  <a:tcPr marL="12700" marR="12700" marT="12700" marB="0" anchor="b"/>
                </a:tc>
              </a:tr>
              <a:tr h="221152">
                <a:tc>
                  <a:txBody>
                    <a:bodyPr/>
                    <a:lstStyle/>
                    <a:p>
                      <a:pPr algn="r" fontAlgn="b"/>
                      <a:r>
                        <a:rPr lang="en-US" sz="1000" b="0" i="0" u="none" strike="noStrike">
                          <a:latin typeface="Verdana"/>
                        </a:rPr>
                        <a:t>2017</a:t>
                      </a:r>
                    </a:p>
                  </a:txBody>
                  <a:tcPr marL="12700" marR="12700" marT="12700" marB="0" anchor="b"/>
                </a:tc>
                <a:tc>
                  <a:txBody>
                    <a:bodyPr/>
                    <a:lstStyle/>
                    <a:p>
                      <a:pPr algn="r" fontAlgn="b"/>
                      <a:r>
                        <a:rPr lang="en-US" sz="1000" b="0" i="0" u="none" strike="noStrike">
                          <a:latin typeface="Verdana"/>
                        </a:rPr>
                        <a:t>$10,000 </a:t>
                      </a:r>
                    </a:p>
                  </a:txBody>
                  <a:tcPr marL="12700" marR="12700" marT="12700" marB="0" anchor="b"/>
                </a:tc>
              </a:tr>
              <a:tr h="221152">
                <a:tc>
                  <a:txBody>
                    <a:bodyPr/>
                    <a:lstStyle/>
                    <a:p>
                      <a:pPr algn="r" fontAlgn="b"/>
                      <a:r>
                        <a:rPr lang="en-US" sz="1000" b="0" i="0" u="none" strike="noStrike">
                          <a:latin typeface="Verdana"/>
                        </a:rPr>
                        <a:t>2018</a:t>
                      </a:r>
                    </a:p>
                  </a:txBody>
                  <a:tcPr marL="12700" marR="12700" marT="12700" marB="0" anchor="b"/>
                </a:tc>
                <a:tc>
                  <a:txBody>
                    <a:bodyPr/>
                    <a:lstStyle/>
                    <a:p>
                      <a:pPr algn="r" fontAlgn="b"/>
                      <a:r>
                        <a:rPr lang="en-US" sz="1000" b="0" i="0" u="none" strike="noStrike">
                          <a:latin typeface="Verdana"/>
                        </a:rPr>
                        <a:t>$20,000 </a:t>
                      </a:r>
                    </a:p>
                  </a:txBody>
                  <a:tcPr marL="12700" marR="12700" marT="12700" marB="0" anchor="b"/>
                </a:tc>
              </a:tr>
              <a:tr h="221152">
                <a:tc>
                  <a:txBody>
                    <a:bodyPr/>
                    <a:lstStyle/>
                    <a:p>
                      <a:pPr algn="r" fontAlgn="b"/>
                      <a:r>
                        <a:rPr lang="en-US" sz="1000" b="0" i="0" u="none" strike="noStrike">
                          <a:latin typeface="Verdana"/>
                        </a:rPr>
                        <a:t>2019</a:t>
                      </a:r>
                    </a:p>
                  </a:txBody>
                  <a:tcPr marL="12700" marR="12700" marT="12700" marB="0" anchor="b"/>
                </a:tc>
                <a:tc>
                  <a:txBody>
                    <a:bodyPr/>
                    <a:lstStyle/>
                    <a:p>
                      <a:pPr algn="r" fontAlgn="b"/>
                      <a:r>
                        <a:rPr lang="en-US" sz="1000" b="0" i="0" u="none" strike="noStrike" dirty="0">
                          <a:latin typeface="Verdana"/>
                        </a:rPr>
                        <a:t>$20,000 </a:t>
                      </a:r>
                    </a:p>
                  </a:txBody>
                  <a:tcPr marL="12700" marR="12700" marT="12700" marB="0" anchor="b"/>
                </a:tc>
              </a:tr>
            </a:tbl>
          </a:graphicData>
        </a:graphic>
      </p:graphicFrame>
      <p:graphicFrame>
        <p:nvGraphicFramePr>
          <p:cNvPr id="5" name="Table 4"/>
          <p:cNvGraphicFramePr>
            <a:graphicFrameLocks noGrp="1"/>
          </p:cNvGraphicFramePr>
          <p:nvPr/>
        </p:nvGraphicFramePr>
        <p:xfrm>
          <a:off x="0" y="2759586"/>
          <a:ext cx="9143999" cy="993140"/>
        </p:xfrm>
        <a:graphic>
          <a:graphicData uri="http://schemas.openxmlformats.org/drawingml/2006/table">
            <a:tbl>
              <a:tblPr firstRow="1" bandRow="1">
                <a:tableStyleId>{5C22544A-7EE6-4342-B048-85BDC9FD1C3A}</a:tableStyleId>
              </a:tblPr>
              <a:tblGrid>
                <a:gridCol w="746256"/>
                <a:gridCol w="1694047"/>
                <a:gridCol w="1826659"/>
                <a:gridCol w="1769576"/>
                <a:gridCol w="1769577"/>
                <a:gridCol w="1337884"/>
              </a:tblGrid>
              <a:tr h="412257">
                <a:tc>
                  <a:txBody>
                    <a:bodyPr/>
                    <a:lstStyle/>
                    <a:p>
                      <a:pPr algn="l" fontAlgn="b"/>
                      <a:r>
                        <a:rPr lang="en-US" sz="2000" b="1" i="0" u="none" strike="noStrike" dirty="0">
                          <a:latin typeface="Verdana"/>
                        </a:rPr>
                        <a:t>Year</a:t>
                      </a:r>
                    </a:p>
                  </a:txBody>
                  <a:tcPr marL="12700" marR="12700" marT="12700" marB="0" anchor="b"/>
                </a:tc>
                <a:tc>
                  <a:txBody>
                    <a:bodyPr/>
                    <a:lstStyle/>
                    <a:p>
                      <a:pPr algn="l" fontAlgn="b"/>
                      <a:r>
                        <a:rPr lang="en-US" sz="2000" b="1" i="0" u="none" strike="noStrike" dirty="0">
                          <a:latin typeface="Verdana"/>
                        </a:rPr>
                        <a:t>1st </a:t>
                      </a:r>
                      <a:r>
                        <a:rPr lang="en-US" sz="2000" b="1" i="0" u="none" strike="noStrike" dirty="0" smtClean="0">
                          <a:latin typeface="Verdana"/>
                        </a:rPr>
                        <a:t>Quarter</a:t>
                      </a:r>
                      <a:r>
                        <a:rPr lang="en-US" sz="2000" b="1" i="0" u="none" strike="noStrike" baseline="0" dirty="0" smtClean="0">
                          <a:latin typeface="Verdana"/>
                        </a:rPr>
                        <a:t> </a:t>
                      </a:r>
                      <a:r>
                        <a:rPr lang="en-US" sz="2000" b="1" i="0" u="none" strike="noStrike" dirty="0" smtClean="0">
                          <a:latin typeface="Verdana"/>
                        </a:rPr>
                        <a:t>TP</a:t>
                      </a:r>
                      <a:endParaRPr lang="en-US" sz="2000" b="1" i="0" u="none" strike="noStrike" dirty="0">
                        <a:latin typeface="Verdana"/>
                      </a:endParaRPr>
                    </a:p>
                  </a:txBody>
                  <a:tcPr marL="12700" marR="12700" marT="12700" marB="0" anchor="b"/>
                </a:tc>
                <a:tc>
                  <a:txBody>
                    <a:bodyPr/>
                    <a:lstStyle/>
                    <a:p>
                      <a:pPr algn="l" fontAlgn="b"/>
                      <a:r>
                        <a:rPr lang="en-US" sz="2000" b="1" i="0" u="none" strike="noStrike">
                          <a:latin typeface="Verdana"/>
                        </a:rPr>
                        <a:t>2nd Quarter TP</a:t>
                      </a:r>
                    </a:p>
                  </a:txBody>
                  <a:tcPr marL="12700" marR="12700" marT="12700" marB="0" anchor="b"/>
                </a:tc>
                <a:tc>
                  <a:txBody>
                    <a:bodyPr/>
                    <a:lstStyle/>
                    <a:p>
                      <a:pPr algn="l" fontAlgn="b"/>
                      <a:r>
                        <a:rPr lang="en-US" sz="2000" b="1" i="0" u="none" strike="noStrike">
                          <a:latin typeface="Verdana"/>
                        </a:rPr>
                        <a:t>3rd Quarter TP</a:t>
                      </a:r>
                    </a:p>
                  </a:txBody>
                  <a:tcPr marL="12700" marR="12700" marT="12700" marB="0" anchor="b"/>
                </a:tc>
                <a:tc>
                  <a:txBody>
                    <a:bodyPr/>
                    <a:lstStyle/>
                    <a:p>
                      <a:pPr algn="l" fontAlgn="b"/>
                      <a:r>
                        <a:rPr lang="en-US" sz="2000" b="1" i="0" u="none" strike="noStrike">
                          <a:latin typeface="Verdana"/>
                        </a:rPr>
                        <a:t>4th Quarter TP</a:t>
                      </a:r>
                    </a:p>
                  </a:txBody>
                  <a:tcPr marL="12700" marR="12700" marT="12700" marB="0" anchor="b"/>
                </a:tc>
                <a:tc>
                  <a:txBody>
                    <a:bodyPr/>
                    <a:lstStyle/>
                    <a:p>
                      <a:pPr algn="l" fontAlgn="b"/>
                      <a:r>
                        <a:rPr lang="en-US" sz="2000" b="1" i="0" u="none" strike="noStrike" dirty="0">
                          <a:latin typeface="Verdana"/>
                        </a:rPr>
                        <a:t>Total</a:t>
                      </a:r>
                    </a:p>
                  </a:txBody>
                  <a:tcPr marL="12700" marR="12700" marT="12700" marB="0" anchor="b"/>
                </a:tc>
              </a:tr>
              <a:tr h="370840">
                <a:tc>
                  <a:txBody>
                    <a:bodyPr/>
                    <a:lstStyle/>
                    <a:p>
                      <a:pPr algn="r" fontAlgn="b"/>
                      <a:r>
                        <a:rPr lang="en-US" sz="2000" b="0" i="0" u="none" strike="noStrike">
                          <a:latin typeface="Verdana"/>
                        </a:rPr>
                        <a:t>2017</a:t>
                      </a:r>
                    </a:p>
                  </a:txBody>
                  <a:tcPr marL="12700" marR="12700" marT="12700" marB="0" anchor="b"/>
                </a:tc>
                <a:tc>
                  <a:txBody>
                    <a:bodyPr/>
                    <a:lstStyle/>
                    <a:p>
                      <a:pPr algn="r" fontAlgn="b"/>
                      <a:r>
                        <a:rPr lang="en-US" sz="2000" b="0" i="0" u="none" strike="noStrike" dirty="0">
                          <a:latin typeface="Verdana"/>
                        </a:rPr>
                        <a:t>$2,500 </a:t>
                      </a:r>
                    </a:p>
                  </a:txBody>
                  <a:tcPr marL="12700" marR="12700" marT="12700" marB="0" anchor="b"/>
                </a:tc>
                <a:tc>
                  <a:txBody>
                    <a:bodyPr/>
                    <a:lstStyle/>
                    <a:p>
                      <a:pPr algn="r" fontAlgn="b"/>
                      <a:r>
                        <a:rPr lang="en-US" sz="2000" b="0" i="0" u="none" strike="noStrike">
                          <a:latin typeface="Verdana"/>
                        </a:rPr>
                        <a:t>$2,500 </a:t>
                      </a:r>
                    </a:p>
                  </a:txBody>
                  <a:tcPr marL="12700" marR="12700" marT="12700" marB="0" anchor="b"/>
                </a:tc>
                <a:tc>
                  <a:txBody>
                    <a:bodyPr/>
                    <a:lstStyle/>
                    <a:p>
                      <a:pPr algn="r" fontAlgn="b"/>
                      <a:r>
                        <a:rPr lang="en-US" sz="2000" b="0" i="0" u="none" strike="noStrike">
                          <a:latin typeface="Verdana"/>
                        </a:rPr>
                        <a:t>$2,500 </a:t>
                      </a:r>
                    </a:p>
                  </a:txBody>
                  <a:tcPr marL="12700" marR="12700" marT="12700" marB="0" anchor="b"/>
                </a:tc>
                <a:tc>
                  <a:txBody>
                    <a:bodyPr/>
                    <a:lstStyle/>
                    <a:p>
                      <a:pPr algn="r" fontAlgn="b"/>
                      <a:r>
                        <a:rPr lang="en-US" sz="2000" b="0" i="0" u="none" strike="noStrike">
                          <a:latin typeface="Verdana"/>
                        </a:rPr>
                        <a:t>$2,500 </a:t>
                      </a:r>
                    </a:p>
                  </a:txBody>
                  <a:tcPr marL="12700" marR="12700" marT="12700" marB="0" anchor="b"/>
                </a:tc>
                <a:tc>
                  <a:txBody>
                    <a:bodyPr/>
                    <a:lstStyle/>
                    <a:p>
                      <a:pPr algn="r" fontAlgn="b"/>
                      <a:r>
                        <a:rPr lang="en-US" sz="2000" b="0" i="0" u="none" strike="noStrike" dirty="0">
                          <a:latin typeface="Verdana"/>
                        </a:rPr>
                        <a:t>$10,000 </a:t>
                      </a:r>
                    </a:p>
                  </a:txBody>
                  <a:tcPr marL="12700" marR="12700" marT="12700" marB="0" anchor="b"/>
                </a:tc>
              </a:tr>
            </a:tbl>
          </a:graphicData>
        </a:graphic>
      </p:graphicFrame>
      <p:graphicFrame>
        <p:nvGraphicFramePr>
          <p:cNvPr id="6" name="Table 5"/>
          <p:cNvGraphicFramePr>
            <a:graphicFrameLocks noGrp="1"/>
          </p:cNvGraphicFramePr>
          <p:nvPr/>
        </p:nvGraphicFramePr>
        <p:xfrm>
          <a:off x="0" y="3966760"/>
          <a:ext cx="9143999" cy="1013094"/>
        </p:xfrm>
        <a:graphic>
          <a:graphicData uri="http://schemas.openxmlformats.org/drawingml/2006/table">
            <a:tbl>
              <a:tblPr firstRow="1" bandRow="1">
                <a:tableStyleId>{5C22544A-7EE6-4342-B048-85BDC9FD1C3A}</a:tableStyleId>
              </a:tblPr>
              <a:tblGrid>
                <a:gridCol w="746256"/>
                <a:gridCol w="1694047"/>
                <a:gridCol w="1826659"/>
                <a:gridCol w="1769576"/>
                <a:gridCol w="1769577"/>
                <a:gridCol w="1337884"/>
              </a:tblGrid>
              <a:tr h="364330">
                <a:tc>
                  <a:txBody>
                    <a:bodyPr/>
                    <a:lstStyle/>
                    <a:p>
                      <a:pPr algn="l" fontAlgn="b"/>
                      <a:r>
                        <a:rPr lang="en-US" sz="2000" b="1" i="0" u="none" strike="noStrike" dirty="0">
                          <a:latin typeface="Verdana"/>
                        </a:rPr>
                        <a:t>Year</a:t>
                      </a:r>
                    </a:p>
                  </a:txBody>
                  <a:tcPr marL="12700" marR="12700" marT="12700" marB="0" anchor="b"/>
                </a:tc>
                <a:tc>
                  <a:txBody>
                    <a:bodyPr/>
                    <a:lstStyle/>
                    <a:p>
                      <a:pPr algn="l" fontAlgn="b"/>
                      <a:r>
                        <a:rPr lang="en-US" sz="2000" b="1" i="0" u="none" strike="noStrike" dirty="0">
                          <a:latin typeface="Verdana"/>
                        </a:rPr>
                        <a:t>1st </a:t>
                      </a:r>
                      <a:r>
                        <a:rPr lang="en-US" sz="2000" b="1" i="0" u="none" strike="noStrike" dirty="0" smtClean="0">
                          <a:latin typeface="Verdana"/>
                        </a:rPr>
                        <a:t>Quarter</a:t>
                      </a:r>
                      <a:r>
                        <a:rPr lang="en-US" sz="2000" b="1" i="0" u="none" strike="noStrike" baseline="0" dirty="0" smtClean="0">
                          <a:latin typeface="Verdana"/>
                        </a:rPr>
                        <a:t> </a:t>
                      </a:r>
                      <a:r>
                        <a:rPr lang="en-US" sz="2000" b="1" i="0" u="none" strike="noStrike" dirty="0" smtClean="0">
                          <a:latin typeface="Verdana"/>
                        </a:rPr>
                        <a:t>TP</a:t>
                      </a:r>
                      <a:endParaRPr lang="en-US" sz="2000" b="1" i="0" u="none" strike="noStrike" dirty="0">
                        <a:latin typeface="Verdana"/>
                      </a:endParaRPr>
                    </a:p>
                  </a:txBody>
                  <a:tcPr marL="12700" marR="12700" marT="12700" marB="0" anchor="b"/>
                </a:tc>
                <a:tc>
                  <a:txBody>
                    <a:bodyPr/>
                    <a:lstStyle/>
                    <a:p>
                      <a:pPr algn="l" fontAlgn="b"/>
                      <a:r>
                        <a:rPr lang="en-US" sz="2000" b="1" i="0" u="none" strike="noStrike" dirty="0">
                          <a:latin typeface="Verdana"/>
                        </a:rPr>
                        <a:t>2nd Quarter TP</a:t>
                      </a:r>
                    </a:p>
                  </a:txBody>
                  <a:tcPr marL="12700" marR="12700" marT="12700" marB="0" anchor="b"/>
                </a:tc>
                <a:tc>
                  <a:txBody>
                    <a:bodyPr/>
                    <a:lstStyle/>
                    <a:p>
                      <a:pPr algn="l" fontAlgn="b"/>
                      <a:r>
                        <a:rPr lang="en-US" sz="2000" b="1" i="0" u="none" strike="noStrike">
                          <a:latin typeface="Verdana"/>
                        </a:rPr>
                        <a:t>3rd Quarter TP</a:t>
                      </a:r>
                    </a:p>
                  </a:txBody>
                  <a:tcPr marL="12700" marR="12700" marT="12700" marB="0" anchor="b"/>
                </a:tc>
                <a:tc>
                  <a:txBody>
                    <a:bodyPr/>
                    <a:lstStyle/>
                    <a:p>
                      <a:pPr algn="l" fontAlgn="b"/>
                      <a:r>
                        <a:rPr lang="en-US" sz="2000" b="1" i="0" u="none" strike="noStrike" dirty="0">
                          <a:latin typeface="Verdana"/>
                        </a:rPr>
                        <a:t>4th Quarter TP</a:t>
                      </a:r>
                    </a:p>
                  </a:txBody>
                  <a:tcPr marL="12700" marR="12700" marT="12700" marB="0" anchor="b"/>
                </a:tc>
                <a:tc>
                  <a:txBody>
                    <a:bodyPr/>
                    <a:lstStyle/>
                    <a:p>
                      <a:pPr algn="l" fontAlgn="b"/>
                      <a:r>
                        <a:rPr lang="en-US" sz="2000" b="1" i="0" u="none" strike="noStrike" dirty="0">
                          <a:latin typeface="Verdana"/>
                        </a:rPr>
                        <a:t>Total</a:t>
                      </a:r>
                    </a:p>
                  </a:txBody>
                  <a:tcPr marL="12700" marR="12700" marT="12700" marB="0" anchor="b"/>
                </a:tc>
              </a:tr>
              <a:tr h="390794">
                <a:tc>
                  <a:txBody>
                    <a:bodyPr/>
                    <a:lstStyle/>
                    <a:p>
                      <a:pPr algn="r" fontAlgn="b"/>
                      <a:r>
                        <a:rPr lang="en-US" sz="2000" b="0" i="0" u="none" strike="noStrike">
                          <a:latin typeface="Verdana"/>
                        </a:rPr>
                        <a:t>2019</a:t>
                      </a:r>
                    </a:p>
                  </a:txBody>
                  <a:tcPr marL="12700" marR="12700" marT="12700" marB="0" anchor="b"/>
                </a:tc>
                <a:tc>
                  <a:txBody>
                    <a:bodyPr/>
                    <a:lstStyle/>
                    <a:p>
                      <a:pPr algn="r" fontAlgn="b"/>
                      <a:r>
                        <a:rPr lang="en-US" sz="2000" b="0" i="0" u="none" strike="noStrike" dirty="0">
                          <a:latin typeface="Verdana"/>
                        </a:rPr>
                        <a:t>$5,000 </a:t>
                      </a:r>
                    </a:p>
                  </a:txBody>
                  <a:tcPr marL="12700" marR="12700" marT="12700" marB="0" anchor="b"/>
                </a:tc>
                <a:tc>
                  <a:txBody>
                    <a:bodyPr/>
                    <a:lstStyle/>
                    <a:p>
                      <a:pPr algn="r" fontAlgn="b"/>
                      <a:r>
                        <a:rPr lang="en-US" sz="2000" b="0" i="0" u="none" strike="noStrike">
                          <a:latin typeface="Verdana"/>
                        </a:rPr>
                        <a:t>$5,000 </a:t>
                      </a:r>
                    </a:p>
                  </a:txBody>
                  <a:tcPr marL="12700" marR="12700" marT="12700" marB="0" anchor="b"/>
                </a:tc>
                <a:tc>
                  <a:txBody>
                    <a:bodyPr/>
                    <a:lstStyle/>
                    <a:p>
                      <a:pPr algn="r" fontAlgn="b"/>
                      <a:r>
                        <a:rPr lang="en-US" sz="2000" b="0" i="0" u="none" strike="noStrike">
                          <a:latin typeface="Verdana"/>
                        </a:rPr>
                        <a:t>$5,000 </a:t>
                      </a:r>
                    </a:p>
                  </a:txBody>
                  <a:tcPr marL="12700" marR="12700" marT="12700" marB="0" anchor="b"/>
                </a:tc>
                <a:tc>
                  <a:txBody>
                    <a:bodyPr/>
                    <a:lstStyle/>
                    <a:p>
                      <a:pPr algn="r" fontAlgn="b"/>
                      <a:r>
                        <a:rPr lang="en-US" sz="2000" b="0" i="0" u="none" strike="noStrike">
                          <a:latin typeface="Verdana"/>
                        </a:rPr>
                        <a:t>$5,000 </a:t>
                      </a:r>
                    </a:p>
                  </a:txBody>
                  <a:tcPr marL="12700" marR="12700" marT="12700" marB="0" anchor="b"/>
                </a:tc>
                <a:tc>
                  <a:txBody>
                    <a:bodyPr/>
                    <a:lstStyle/>
                    <a:p>
                      <a:pPr algn="r" fontAlgn="b"/>
                      <a:r>
                        <a:rPr lang="en-US" sz="2000" b="0" i="0" u="none" strike="noStrike" dirty="0">
                          <a:latin typeface="Verdana"/>
                        </a:rPr>
                        <a:t>$20,000 </a:t>
                      </a:r>
                    </a:p>
                  </a:txBody>
                  <a:tcPr marL="12700" marR="12700" marT="12700" marB="0" anchor="b"/>
                </a:tc>
              </a:tr>
            </a:tbl>
          </a:graphicData>
        </a:graphic>
      </p:graphicFrame>
      <p:graphicFrame>
        <p:nvGraphicFramePr>
          <p:cNvPr id="7" name="Table 6"/>
          <p:cNvGraphicFramePr>
            <a:graphicFrameLocks noGrp="1"/>
          </p:cNvGraphicFramePr>
          <p:nvPr/>
        </p:nvGraphicFramePr>
        <p:xfrm>
          <a:off x="0" y="5293770"/>
          <a:ext cx="9143999" cy="1013094"/>
        </p:xfrm>
        <a:graphic>
          <a:graphicData uri="http://schemas.openxmlformats.org/drawingml/2006/table">
            <a:tbl>
              <a:tblPr firstRow="1" bandRow="1">
                <a:tableStyleId>{5C22544A-7EE6-4342-B048-85BDC9FD1C3A}</a:tableStyleId>
              </a:tblPr>
              <a:tblGrid>
                <a:gridCol w="746256"/>
                <a:gridCol w="1694047"/>
                <a:gridCol w="1826659"/>
                <a:gridCol w="1769576"/>
                <a:gridCol w="1769577"/>
                <a:gridCol w="1337884"/>
              </a:tblGrid>
              <a:tr h="364330">
                <a:tc>
                  <a:txBody>
                    <a:bodyPr/>
                    <a:lstStyle/>
                    <a:p>
                      <a:pPr algn="l" fontAlgn="b"/>
                      <a:r>
                        <a:rPr lang="en-US" sz="2000" b="1" i="0" u="none" strike="noStrike" dirty="0">
                          <a:latin typeface="Verdana"/>
                        </a:rPr>
                        <a:t>Year</a:t>
                      </a:r>
                    </a:p>
                  </a:txBody>
                  <a:tcPr marL="12700" marR="12700" marT="12700" marB="0" anchor="b"/>
                </a:tc>
                <a:tc>
                  <a:txBody>
                    <a:bodyPr/>
                    <a:lstStyle/>
                    <a:p>
                      <a:pPr algn="l" fontAlgn="b"/>
                      <a:r>
                        <a:rPr lang="en-US" sz="2000" b="1" i="0" u="none" strike="noStrike" dirty="0">
                          <a:latin typeface="Verdana"/>
                        </a:rPr>
                        <a:t>1st </a:t>
                      </a:r>
                      <a:r>
                        <a:rPr lang="en-US" sz="2000" b="1" i="0" u="none" strike="noStrike" dirty="0" smtClean="0">
                          <a:latin typeface="Verdana"/>
                        </a:rPr>
                        <a:t>Quarter</a:t>
                      </a:r>
                      <a:r>
                        <a:rPr lang="en-US" sz="2000" b="1" i="0" u="none" strike="noStrike" baseline="0" dirty="0" smtClean="0">
                          <a:latin typeface="Verdana"/>
                        </a:rPr>
                        <a:t> </a:t>
                      </a:r>
                      <a:r>
                        <a:rPr lang="en-US" sz="2000" b="1" i="0" u="none" strike="noStrike" dirty="0" smtClean="0">
                          <a:latin typeface="Verdana"/>
                        </a:rPr>
                        <a:t>TP</a:t>
                      </a:r>
                      <a:endParaRPr lang="en-US" sz="2000" b="1" i="0" u="none" strike="noStrike" dirty="0">
                        <a:latin typeface="Verdana"/>
                      </a:endParaRPr>
                    </a:p>
                  </a:txBody>
                  <a:tcPr marL="12700" marR="12700" marT="12700" marB="0" anchor="b"/>
                </a:tc>
                <a:tc>
                  <a:txBody>
                    <a:bodyPr/>
                    <a:lstStyle/>
                    <a:p>
                      <a:pPr algn="l" fontAlgn="b"/>
                      <a:r>
                        <a:rPr lang="en-US" sz="2000" b="1" i="0" u="none" strike="noStrike">
                          <a:latin typeface="Verdana"/>
                        </a:rPr>
                        <a:t>2nd Quarter TP</a:t>
                      </a:r>
                    </a:p>
                  </a:txBody>
                  <a:tcPr marL="12700" marR="12700" marT="12700" marB="0" anchor="b"/>
                </a:tc>
                <a:tc>
                  <a:txBody>
                    <a:bodyPr/>
                    <a:lstStyle/>
                    <a:p>
                      <a:pPr algn="l" fontAlgn="b"/>
                      <a:r>
                        <a:rPr lang="en-US" sz="2000" b="1" i="0" u="none" strike="noStrike">
                          <a:latin typeface="Verdana"/>
                        </a:rPr>
                        <a:t>3rd Quarter TP</a:t>
                      </a:r>
                    </a:p>
                  </a:txBody>
                  <a:tcPr marL="12700" marR="12700" marT="12700" marB="0" anchor="b"/>
                </a:tc>
                <a:tc>
                  <a:txBody>
                    <a:bodyPr/>
                    <a:lstStyle/>
                    <a:p>
                      <a:pPr algn="l" fontAlgn="b"/>
                      <a:r>
                        <a:rPr lang="en-US" sz="2000" b="1" i="0" u="none" strike="noStrike" dirty="0">
                          <a:latin typeface="Verdana"/>
                        </a:rPr>
                        <a:t>4th Quarter TP</a:t>
                      </a:r>
                    </a:p>
                  </a:txBody>
                  <a:tcPr marL="12700" marR="12700" marT="12700" marB="0" anchor="b"/>
                </a:tc>
                <a:tc>
                  <a:txBody>
                    <a:bodyPr/>
                    <a:lstStyle/>
                    <a:p>
                      <a:pPr algn="l" fontAlgn="b"/>
                      <a:r>
                        <a:rPr lang="en-US" sz="2000" b="1" i="0" u="none" strike="noStrike" dirty="0">
                          <a:latin typeface="Verdana"/>
                        </a:rPr>
                        <a:t>Total</a:t>
                      </a:r>
                    </a:p>
                  </a:txBody>
                  <a:tcPr marL="12700" marR="12700" marT="12700" marB="0" anchor="b"/>
                </a:tc>
              </a:tr>
              <a:tr h="390794">
                <a:tc>
                  <a:txBody>
                    <a:bodyPr/>
                    <a:lstStyle/>
                    <a:p>
                      <a:pPr algn="r" fontAlgn="b"/>
                      <a:r>
                        <a:rPr lang="en-US" sz="2000" b="0" i="0" u="none" strike="noStrike">
                          <a:latin typeface="Verdana"/>
                        </a:rPr>
                        <a:t>2018</a:t>
                      </a:r>
                    </a:p>
                  </a:txBody>
                  <a:tcPr marL="12700" marR="12700" marT="12700" marB="0" anchor="b"/>
                </a:tc>
                <a:tc>
                  <a:txBody>
                    <a:bodyPr/>
                    <a:lstStyle/>
                    <a:p>
                      <a:pPr algn="r" fontAlgn="b"/>
                      <a:r>
                        <a:rPr lang="en-US" sz="2000" b="0" i="0" u="none" strike="noStrike">
                          <a:latin typeface="Verdana"/>
                        </a:rPr>
                        <a:t>$2,500 </a:t>
                      </a:r>
                    </a:p>
                  </a:txBody>
                  <a:tcPr marL="12700" marR="12700" marT="12700" marB="0" anchor="b"/>
                </a:tc>
                <a:tc>
                  <a:txBody>
                    <a:bodyPr/>
                    <a:lstStyle/>
                    <a:p>
                      <a:pPr algn="r" fontAlgn="b"/>
                      <a:r>
                        <a:rPr lang="en-US" sz="2000" b="0" i="0" u="none" strike="noStrike">
                          <a:latin typeface="Verdana"/>
                        </a:rPr>
                        <a:t>$2,500 </a:t>
                      </a:r>
                    </a:p>
                  </a:txBody>
                  <a:tcPr marL="12700" marR="12700" marT="12700" marB="0" anchor="b"/>
                </a:tc>
                <a:tc>
                  <a:txBody>
                    <a:bodyPr/>
                    <a:lstStyle/>
                    <a:p>
                      <a:pPr algn="r" fontAlgn="b"/>
                      <a:r>
                        <a:rPr lang="en-US" sz="2000" b="0" i="0" u="none" strike="noStrike">
                          <a:latin typeface="Verdana"/>
                        </a:rPr>
                        <a:t>$7,500 </a:t>
                      </a:r>
                    </a:p>
                  </a:txBody>
                  <a:tcPr marL="12700" marR="12700" marT="12700" marB="0" anchor="b"/>
                </a:tc>
                <a:tc>
                  <a:txBody>
                    <a:bodyPr/>
                    <a:lstStyle/>
                    <a:p>
                      <a:pPr algn="r" fontAlgn="b"/>
                      <a:r>
                        <a:rPr lang="en-US" sz="2000" b="0" i="0" u="none" strike="noStrike">
                          <a:latin typeface="Verdana"/>
                        </a:rPr>
                        <a:t>$7,500 </a:t>
                      </a:r>
                    </a:p>
                  </a:txBody>
                  <a:tcPr marL="12700" marR="12700" marT="12700" marB="0" anchor="b"/>
                </a:tc>
                <a:tc>
                  <a:txBody>
                    <a:bodyPr/>
                    <a:lstStyle/>
                    <a:p>
                      <a:pPr algn="r" fontAlgn="b"/>
                      <a:r>
                        <a:rPr lang="en-US" sz="2000" b="0" i="0" u="none" strike="noStrike" dirty="0">
                          <a:latin typeface="Verdana"/>
                        </a:rPr>
                        <a:t>$20,000 </a:t>
                      </a:r>
                    </a:p>
                  </a:txBody>
                  <a:tcPr marL="12700" marR="12700" marT="12700" marB="0" anchor="b"/>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Councilperson Solomon </a:t>
            </a:r>
            <a:r>
              <a:rPr lang="en-US" dirty="0" err="1" smtClean="0"/>
              <a:t>Reval</a:t>
            </a:r>
            <a:r>
              <a:rPr lang="en-US" dirty="0" smtClean="0"/>
              <a:t> Agenda</a:t>
            </a:r>
            <a:endParaRPr lang="en-US" dirty="0"/>
          </a:p>
        </p:txBody>
      </p:sp>
      <p:sp>
        <p:nvSpPr>
          <p:cNvPr id="5" name="Content Placeholder 4"/>
          <p:cNvSpPr>
            <a:spLocks noGrp="1"/>
          </p:cNvSpPr>
          <p:nvPr>
            <p:ph sz="quarter" idx="2"/>
          </p:nvPr>
        </p:nvSpPr>
        <p:spPr/>
        <p:txBody>
          <a:bodyPr>
            <a:normAutofit/>
          </a:bodyPr>
          <a:lstStyle/>
          <a:p>
            <a:r>
              <a:rPr lang="en-US" dirty="0" smtClean="0"/>
              <a:t>Serve as advocate for DTJC.</a:t>
            </a:r>
          </a:p>
          <a:p>
            <a:pPr lvl="1"/>
            <a:r>
              <a:rPr lang="en-US" dirty="0" smtClean="0"/>
              <a:t>Answer Qs</a:t>
            </a:r>
          </a:p>
          <a:p>
            <a:pPr lvl="1"/>
            <a:r>
              <a:rPr lang="en-US" dirty="0" smtClean="0"/>
              <a:t>Advocate </a:t>
            </a:r>
            <a:r>
              <a:rPr lang="en-US" dirty="0" err="1" smtClean="0"/>
              <a:t>w</a:t>
            </a:r>
            <a:r>
              <a:rPr lang="en-US" dirty="0" smtClean="0"/>
              <a:t>/City &amp; </a:t>
            </a:r>
            <a:r>
              <a:rPr lang="en-US" dirty="0" err="1" smtClean="0"/>
              <a:t>Reval</a:t>
            </a:r>
            <a:r>
              <a:rPr lang="en-US" dirty="0" smtClean="0"/>
              <a:t> company</a:t>
            </a:r>
          </a:p>
          <a:p>
            <a:pPr lvl="1">
              <a:buNone/>
            </a:pPr>
            <a:endParaRPr lang="en-US" dirty="0" smtClean="0"/>
          </a:p>
          <a:p>
            <a:r>
              <a:rPr lang="en-US" dirty="0" smtClean="0"/>
              <a:t>Spread </a:t>
            </a:r>
            <a:r>
              <a:rPr lang="en-US" dirty="0" smtClean="0"/>
              <a:t>information</a:t>
            </a:r>
          </a:p>
          <a:p>
            <a:endParaRPr lang="en-US" dirty="0"/>
          </a:p>
        </p:txBody>
      </p:sp>
      <p:sp>
        <p:nvSpPr>
          <p:cNvPr id="4" name="Text Placeholder 3"/>
          <p:cNvSpPr>
            <a:spLocks noGrp="1"/>
          </p:cNvSpPr>
          <p:nvPr>
            <p:ph type="body" sz="quarter" idx="1"/>
          </p:nvPr>
        </p:nvSpPr>
        <p:spPr/>
        <p:txBody>
          <a:bodyPr/>
          <a:lstStyle/>
          <a:p>
            <a:r>
              <a:rPr lang="en-US" dirty="0" smtClean="0"/>
              <a:t>Short-Term (next two months)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Councilperson Solomon </a:t>
            </a:r>
            <a:r>
              <a:rPr lang="en-US" dirty="0" err="1" smtClean="0"/>
              <a:t>Reval</a:t>
            </a:r>
            <a:r>
              <a:rPr lang="en-US" dirty="0" smtClean="0"/>
              <a:t> Agenda</a:t>
            </a:r>
            <a:endParaRPr lang="en-US" dirty="0"/>
          </a:p>
        </p:txBody>
      </p:sp>
      <p:sp>
        <p:nvSpPr>
          <p:cNvPr id="5" name="Content Placeholder 4"/>
          <p:cNvSpPr>
            <a:spLocks noGrp="1"/>
          </p:cNvSpPr>
          <p:nvPr>
            <p:ph sz="quarter" idx="2"/>
          </p:nvPr>
        </p:nvSpPr>
        <p:spPr>
          <a:xfrm>
            <a:off x="609600" y="2438399"/>
            <a:ext cx="3886200" cy="4243577"/>
          </a:xfrm>
        </p:spPr>
        <p:txBody>
          <a:bodyPr>
            <a:normAutofit fontScale="55000" lnSpcReduction="20000"/>
          </a:bodyPr>
          <a:lstStyle/>
          <a:p>
            <a:r>
              <a:rPr lang="en-US" dirty="0" smtClean="0"/>
              <a:t>Door-to-door senior freeze sign-ups</a:t>
            </a:r>
          </a:p>
          <a:p>
            <a:pPr>
              <a:buNone/>
            </a:pPr>
            <a:endParaRPr lang="en-US" dirty="0" smtClean="0"/>
          </a:p>
          <a:p>
            <a:r>
              <a:rPr lang="en-US" dirty="0" smtClean="0"/>
              <a:t>Advocate for free/sliding scale financial planners</a:t>
            </a:r>
          </a:p>
          <a:p>
            <a:endParaRPr lang="en-US" dirty="0" smtClean="0"/>
          </a:p>
          <a:p>
            <a:r>
              <a:rPr lang="en-US" dirty="0" smtClean="0"/>
              <a:t>Subject all fiscal decisions to strict scrutiny</a:t>
            </a:r>
          </a:p>
          <a:p>
            <a:pPr>
              <a:buNone/>
            </a:pPr>
            <a:endParaRPr lang="en-US" dirty="0" smtClean="0"/>
          </a:p>
          <a:p>
            <a:r>
              <a:rPr lang="en-US" dirty="0" smtClean="0"/>
              <a:t>Introduce legislation to reform </a:t>
            </a:r>
            <a:r>
              <a:rPr lang="en-US" dirty="0" err="1" smtClean="0"/>
              <a:t>reval</a:t>
            </a:r>
            <a:r>
              <a:rPr lang="en-US" dirty="0" smtClean="0"/>
              <a:t> </a:t>
            </a:r>
            <a:r>
              <a:rPr lang="en-US" dirty="0" smtClean="0"/>
              <a:t>process to rolling assessments on an annual or 5-year basis</a:t>
            </a:r>
          </a:p>
          <a:p>
            <a:endParaRPr lang="en-US" dirty="0" smtClean="0"/>
          </a:p>
          <a:p>
            <a:r>
              <a:rPr lang="en-US" dirty="0" smtClean="0"/>
              <a:t>Explore policy changes to receive full state &amp; local </a:t>
            </a:r>
            <a:r>
              <a:rPr lang="en-US" dirty="0" smtClean="0"/>
              <a:t>deduction</a:t>
            </a:r>
          </a:p>
          <a:p>
            <a:pPr lvl="1"/>
            <a:r>
              <a:rPr lang="en-US" dirty="0" smtClean="0"/>
              <a:t>Charity donation tax credit</a:t>
            </a:r>
          </a:p>
          <a:p>
            <a:pPr lvl="1"/>
            <a:r>
              <a:rPr lang="en-US" dirty="0" smtClean="0"/>
              <a:t>Phase-in</a:t>
            </a:r>
          </a:p>
          <a:p>
            <a:endParaRPr lang="en-US" dirty="0" smtClean="0"/>
          </a:p>
          <a:p>
            <a:endParaRPr lang="en-US" dirty="0" smtClean="0"/>
          </a:p>
          <a:p>
            <a:endParaRPr lang="en-US" dirty="0" smtClean="0"/>
          </a:p>
          <a:p>
            <a:endParaRPr lang="en-US" dirty="0" smtClean="0"/>
          </a:p>
        </p:txBody>
      </p:sp>
      <p:sp>
        <p:nvSpPr>
          <p:cNvPr id="4" name="Text Placeholder 3"/>
          <p:cNvSpPr>
            <a:spLocks noGrp="1"/>
          </p:cNvSpPr>
          <p:nvPr>
            <p:ph type="body" sz="quarter" idx="1"/>
          </p:nvPr>
        </p:nvSpPr>
        <p:spPr/>
        <p:txBody>
          <a:bodyPr/>
          <a:lstStyle/>
          <a:p>
            <a:r>
              <a:rPr lang="en-US" dirty="0" smtClean="0"/>
              <a:t>Medium Term (2-6 months)</a:t>
            </a:r>
            <a:endParaRPr lang="en-US" dirty="0"/>
          </a:p>
        </p:txBody>
      </p:sp>
      <p:sp>
        <p:nvSpPr>
          <p:cNvPr id="8" name="Content Placeholder 7"/>
          <p:cNvSpPr>
            <a:spLocks noGrp="1"/>
          </p:cNvSpPr>
          <p:nvPr>
            <p:ph sz="quarter" idx="4"/>
          </p:nvPr>
        </p:nvSpPr>
        <p:spPr/>
        <p:txBody>
          <a:bodyPr/>
          <a:lstStyle/>
          <a:p>
            <a:endParaRPr lang="en-US"/>
          </a:p>
        </p:txBody>
      </p:sp>
      <p:sp>
        <p:nvSpPr>
          <p:cNvPr id="9" name="Text Placeholder 8"/>
          <p:cNvSpPr>
            <a:spLocks noGrp="1"/>
          </p:cNvSpPr>
          <p:nvPr>
            <p:ph type="body" sz="quarter" idx="3"/>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Councilperson Solomon </a:t>
            </a:r>
            <a:r>
              <a:rPr lang="en-US" dirty="0" err="1" smtClean="0"/>
              <a:t>Reval</a:t>
            </a:r>
            <a:r>
              <a:rPr lang="en-US" dirty="0" smtClean="0"/>
              <a:t> Agenda</a:t>
            </a:r>
            <a:endParaRPr lang="en-US" dirty="0"/>
          </a:p>
        </p:txBody>
      </p:sp>
      <p:sp>
        <p:nvSpPr>
          <p:cNvPr id="5" name="Content Placeholder 4"/>
          <p:cNvSpPr>
            <a:spLocks noGrp="1"/>
          </p:cNvSpPr>
          <p:nvPr>
            <p:ph sz="quarter" idx="2"/>
          </p:nvPr>
        </p:nvSpPr>
        <p:spPr>
          <a:xfrm>
            <a:off x="609600" y="2438399"/>
            <a:ext cx="3886200" cy="4243577"/>
          </a:xfrm>
        </p:spPr>
        <p:txBody>
          <a:bodyPr>
            <a:normAutofit fontScale="92500" lnSpcReduction="20000"/>
          </a:bodyPr>
          <a:lstStyle/>
          <a:p>
            <a:r>
              <a:rPr lang="en-US" dirty="0" smtClean="0"/>
              <a:t>Analyze </a:t>
            </a:r>
            <a:r>
              <a:rPr lang="en-US" dirty="0" err="1" smtClean="0"/>
              <a:t>reval</a:t>
            </a:r>
            <a:r>
              <a:rPr lang="en-US" dirty="0" smtClean="0"/>
              <a:t> / tax changes on the downtown housing market. </a:t>
            </a:r>
          </a:p>
          <a:p>
            <a:r>
              <a:rPr lang="en-US" dirty="0" smtClean="0"/>
              <a:t>If steep decline in property values, work with city &amp; assessors office on broad based solutions.</a:t>
            </a:r>
          </a:p>
          <a:p>
            <a:r>
              <a:rPr lang="en-US" dirty="0" smtClean="0"/>
              <a:t>Continue to subject all fiscal decisions to strict scrutiny</a:t>
            </a:r>
          </a:p>
          <a:p>
            <a:pPr>
              <a:buNone/>
            </a:pPr>
            <a:endParaRPr lang="en-US" dirty="0" smtClean="0"/>
          </a:p>
          <a:p>
            <a:endParaRPr lang="en-US" dirty="0" smtClean="0"/>
          </a:p>
          <a:p>
            <a:endParaRPr lang="en-US" dirty="0" smtClean="0"/>
          </a:p>
          <a:p>
            <a:endParaRPr lang="en-US" dirty="0" smtClean="0"/>
          </a:p>
        </p:txBody>
      </p:sp>
      <p:sp>
        <p:nvSpPr>
          <p:cNvPr id="4" name="Text Placeholder 3"/>
          <p:cNvSpPr>
            <a:spLocks noGrp="1"/>
          </p:cNvSpPr>
          <p:nvPr>
            <p:ph type="body" sz="quarter" idx="1"/>
          </p:nvPr>
        </p:nvSpPr>
        <p:spPr/>
        <p:txBody>
          <a:bodyPr/>
          <a:lstStyle/>
          <a:p>
            <a:r>
              <a:rPr lang="en-US" dirty="0" smtClean="0"/>
              <a:t>Long Term (2019)</a:t>
            </a:r>
            <a:endParaRPr lang="en-US" dirty="0"/>
          </a:p>
        </p:txBody>
      </p:sp>
      <p:sp>
        <p:nvSpPr>
          <p:cNvPr id="8" name="Content Placeholder 7"/>
          <p:cNvSpPr>
            <a:spLocks noGrp="1"/>
          </p:cNvSpPr>
          <p:nvPr>
            <p:ph sz="quarter" idx="4"/>
          </p:nvPr>
        </p:nvSpPr>
        <p:spPr/>
        <p:txBody>
          <a:bodyPr/>
          <a:lstStyle/>
          <a:p>
            <a:endParaRPr lang="en-US"/>
          </a:p>
        </p:txBody>
      </p:sp>
      <p:sp>
        <p:nvSpPr>
          <p:cNvPr id="9" name="Text Placeholder 8"/>
          <p:cNvSpPr>
            <a:spLocks noGrp="1"/>
          </p:cNvSpPr>
          <p:nvPr>
            <p:ph type="body" sz="quarter" idx="3"/>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7" name="Content Placeholder 6"/>
          <p:cNvSpPr>
            <a:spLocks noGrp="1"/>
          </p:cNvSpPr>
          <p:nvPr>
            <p:ph sz="quarter" idx="1"/>
          </p:nvPr>
        </p:nvSpPr>
        <p:spPr/>
        <p:txBody>
          <a:bodyPr/>
          <a:lstStyle/>
          <a:p>
            <a:r>
              <a:rPr lang="en-US" dirty="0" smtClean="0"/>
              <a:t>My personal recommendations – Short-Term</a:t>
            </a:r>
          </a:p>
          <a:p>
            <a:pPr lvl="1"/>
            <a:r>
              <a:rPr lang="en-US" dirty="0" smtClean="0"/>
              <a:t>Request your property card</a:t>
            </a:r>
          </a:p>
          <a:p>
            <a:pPr lvl="1"/>
            <a:r>
              <a:rPr lang="en-US" dirty="0" smtClean="0"/>
              <a:t>Set-up an “informal appeal”</a:t>
            </a:r>
          </a:p>
          <a:p>
            <a:pPr lvl="1"/>
            <a:r>
              <a:rPr lang="en-US" dirty="0" smtClean="0"/>
              <a:t>Call me </a:t>
            </a:r>
            <a:r>
              <a:rPr lang="en-US" dirty="0" err="1" smtClean="0"/>
              <a:t>w</a:t>
            </a:r>
            <a:r>
              <a:rPr lang="en-US" dirty="0" smtClean="0"/>
              <a:t>/questions &amp; see how I can help</a:t>
            </a:r>
          </a:p>
          <a:p>
            <a:pPr lvl="2"/>
            <a:r>
              <a:rPr lang="en-US" dirty="0" smtClean="0">
                <a:hlinkClick r:id="rId2"/>
              </a:rPr>
              <a:t>jsolomon@jcnj.org</a:t>
            </a:r>
            <a:endParaRPr lang="en-US" dirty="0" smtClean="0"/>
          </a:p>
          <a:p>
            <a:pPr lvl="2"/>
            <a:r>
              <a:rPr lang="en-US" dirty="0" smtClean="0"/>
              <a:t>Cell: 201-744-6732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Federal Tax Changes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Each person will be different.</a:t>
            </a:r>
          </a:p>
          <a:p>
            <a:pPr lvl="1"/>
            <a:r>
              <a:rPr lang="en-US" dirty="0" smtClean="0"/>
              <a:t>State and Local Tax Deduction</a:t>
            </a:r>
          </a:p>
          <a:p>
            <a:pPr lvl="2"/>
            <a:r>
              <a:rPr lang="en-US" dirty="0" smtClean="0"/>
              <a:t>Up to a maximum of $10K per filing</a:t>
            </a:r>
          </a:p>
          <a:p>
            <a:pPr lvl="1"/>
            <a:r>
              <a:rPr lang="en-US" dirty="0" smtClean="0"/>
              <a:t>Increase in “standard deduction”</a:t>
            </a:r>
          </a:p>
          <a:p>
            <a:pPr lvl="2"/>
            <a:r>
              <a:rPr lang="en-US" dirty="0" smtClean="0"/>
              <a:t>$12K per person</a:t>
            </a:r>
          </a:p>
          <a:p>
            <a:pPr lvl="1"/>
            <a:r>
              <a:rPr lang="en-US" dirty="0" smtClean="0"/>
              <a:t>Elimination of the personal exemption</a:t>
            </a:r>
          </a:p>
          <a:p>
            <a:r>
              <a:rPr lang="en-US" dirty="0" smtClean="0"/>
              <a:t>Contact your tax preparer to better understand these impacts on your situation</a:t>
            </a:r>
          </a:p>
        </p:txBody>
      </p:sp>
      <p:sp>
        <p:nvSpPr>
          <p:cNvPr id="4" name="Content Placeholder 3"/>
          <p:cNvSpPr>
            <a:spLocks noGrp="1"/>
          </p:cNvSpPr>
          <p:nvPr>
            <p:ph sz="quarter" idx="2"/>
          </p:nvPr>
        </p:nvSpPr>
        <p:spPr/>
        <p:txBody>
          <a:bodyPr>
            <a:normAutofit fontScale="85000" lnSpcReduction="20000"/>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&amp; Guests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Goals</a:t>
            </a:r>
          </a:p>
          <a:p>
            <a:pPr lvl="1"/>
            <a:r>
              <a:rPr lang="en-US" dirty="0" smtClean="0"/>
              <a:t>Clearly describe the </a:t>
            </a:r>
            <a:r>
              <a:rPr lang="en-US" dirty="0" err="1" smtClean="0"/>
              <a:t>reval</a:t>
            </a:r>
            <a:r>
              <a:rPr lang="en-US" dirty="0" smtClean="0"/>
              <a:t> process.</a:t>
            </a:r>
          </a:p>
          <a:p>
            <a:pPr lvl="1"/>
            <a:r>
              <a:rPr lang="en-US" dirty="0" smtClean="0"/>
              <a:t>Provide actionable information for homeowners</a:t>
            </a:r>
          </a:p>
          <a:p>
            <a:pPr lvl="1"/>
            <a:r>
              <a:rPr lang="en-US" dirty="0" smtClean="0"/>
              <a:t>Answer your questions either today…or going forward.</a:t>
            </a:r>
          </a:p>
          <a:p>
            <a:pPr lvl="1"/>
            <a:r>
              <a:rPr lang="en-US" dirty="0" smtClean="0"/>
              <a:t>Serve as an advocate for your interests</a:t>
            </a:r>
          </a:p>
          <a:p>
            <a:pPr lvl="2"/>
            <a:r>
              <a:rPr lang="en-US" dirty="0" smtClean="0"/>
              <a:t>Share this information</a:t>
            </a:r>
            <a:endParaRPr lang="en-US" dirty="0"/>
          </a:p>
        </p:txBody>
      </p:sp>
      <p:sp>
        <p:nvSpPr>
          <p:cNvPr id="4" name="Content Placeholder 3"/>
          <p:cNvSpPr>
            <a:spLocks noGrp="1"/>
          </p:cNvSpPr>
          <p:nvPr>
            <p:ph sz="quarter" idx="2"/>
          </p:nvPr>
        </p:nvSpPr>
        <p:spPr/>
        <p:txBody>
          <a:bodyPr>
            <a:normAutofit fontScale="92500" lnSpcReduction="10000"/>
          </a:bodyPr>
          <a:lstStyle/>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nodePh="1">
                                  <p:stCondLst>
                                    <p:cond delay="0"/>
                                  </p:stCondLst>
                                  <p:endCondLst>
                                    <p:cond evt="begin" delay="0">
                                      <p:tn val="29"/>
                                    </p:cond>
                                  </p:end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sz="quarter" idx="1"/>
          </p:nvPr>
        </p:nvSpPr>
        <p:spPr/>
        <p:txBody>
          <a:bodyPr>
            <a:normAutofit fontScale="92500" lnSpcReduction="10000"/>
          </a:bodyPr>
          <a:lstStyle/>
          <a:p>
            <a:r>
              <a:rPr lang="en-US" dirty="0" err="1" smtClean="0"/>
              <a:t>Reval</a:t>
            </a:r>
            <a:r>
              <a:rPr lang="en-US" dirty="0" smtClean="0"/>
              <a:t> Basis</a:t>
            </a:r>
          </a:p>
          <a:p>
            <a:r>
              <a:rPr lang="en-US" dirty="0" smtClean="0"/>
              <a:t>How does the </a:t>
            </a:r>
            <a:r>
              <a:rPr lang="en-US" dirty="0" err="1" smtClean="0"/>
              <a:t>reval</a:t>
            </a:r>
            <a:r>
              <a:rPr lang="en-US" dirty="0" smtClean="0"/>
              <a:t> company come-up with my home’s “assessed value?”</a:t>
            </a:r>
          </a:p>
          <a:p>
            <a:r>
              <a:rPr lang="en-US" dirty="0" smtClean="0"/>
              <a:t>Outline of next steps</a:t>
            </a:r>
          </a:p>
          <a:p>
            <a:pPr lvl="1"/>
            <a:r>
              <a:rPr lang="en-US" dirty="0" smtClean="0"/>
              <a:t>Notification of Value</a:t>
            </a:r>
          </a:p>
          <a:p>
            <a:pPr lvl="1"/>
            <a:r>
              <a:rPr lang="en-US" dirty="0" smtClean="0"/>
              <a:t>Informal Appeal</a:t>
            </a:r>
          </a:p>
          <a:p>
            <a:pPr lvl="1"/>
            <a:r>
              <a:rPr lang="en-US" dirty="0" smtClean="0"/>
              <a:t>Formal Appeal</a:t>
            </a:r>
          </a:p>
          <a:p>
            <a:pPr lvl="1"/>
            <a:r>
              <a:rPr lang="en-US" dirty="0" smtClean="0"/>
              <a:t>Tax Bills</a:t>
            </a:r>
          </a:p>
          <a:p>
            <a:r>
              <a:rPr lang="en-US" dirty="0" smtClean="0"/>
              <a:t>Councilperson’s agenda on the </a:t>
            </a:r>
            <a:r>
              <a:rPr lang="en-US" dirty="0" err="1" smtClean="0"/>
              <a:t>reval</a:t>
            </a:r>
            <a:endParaRPr lang="en-US" dirty="0" smtClean="0"/>
          </a:p>
          <a:p>
            <a:r>
              <a:rPr lang="en-US" dirty="0" smtClean="0"/>
              <a:t>Q &amp; 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609600" y="1589566"/>
            <a:ext cx="3886200" cy="5268433"/>
          </a:xfrm>
        </p:spPr>
        <p:txBody>
          <a:bodyPr/>
          <a:lstStyle/>
          <a:p>
            <a:r>
              <a:rPr lang="en-US" dirty="0" smtClean="0"/>
              <a:t>Who is this presentation geared toward?</a:t>
            </a:r>
          </a:p>
          <a:p>
            <a:pPr lvl="1"/>
            <a:r>
              <a:rPr lang="en-US" dirty="0" smtClean="0"/>
              <a:t>Home and condo owners</a:t>
            </a:r>
          </a:p>
          <a:p>
            <a:endParaRPr lang="en-US" dirty="0"/>
          </a:p>
        </p:txBody>
      </p:sp>
      <p:sp>
        <p:nvSpPr>
          <p:cNvPr id="4" name="Content Placeholder 3"/>
          <p:cNvSpPr>
            <a:spLocks noGrp="1"/>
          </p:cNvSpPr>
          <p:nvPr>
            <p:ph sz="quarter" idx="2"/>
          </p:nvPr>
        </p:nvSpPr>
        <p:spPr>
          <a:xfrm>
            <a:off x="4844901" y="1589566"/>
            <a:ext cx="3886200" cy="5268433"/>
          </a:xfrm>
        </p:spPr>
        <p:txBody>
          <a:bodyPr/>
          <a:lstStyle/>
          <a:p>
            <a:r>
              <a:rPr lang="en-US" dirty="0" smtClean="0"/>
              <a:t>Who is this presentation not geared toward?</a:t>
            </a:r>
          </a:p>
          <a:p>
            <a:pPr lvl="1"/>
            <a:r>
              <a:rPr lang="en-US" dirty="0" smtClean="0"/>
              <a:t>Renters</a:t>
            </a:r>
          </a:p>
          <a:p>
            <a:pPr lvl="1"/>
            <a:r>
              <a:rPr lang="en-US" dirty="0" smtClean="0"/>
              <a:t>Owners of commercial property</a:t>
            </a:r>
          </a:p>
          <a:p>
            <a:pPr lvl="1"/>
            <a:r>
              <a:rPr lang="en-US" dirty="0" smtClean="0"/>
              <a:t>Owners of buildings with more than 4 units of housing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Revaluation?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 formal, legal process by which the City of Jersey City matches assessed value to market </a:t>
            </a:r>
            <a:r>
              <a:rPr lang="en-US" dirty="0" smtClean="0"/>
              <a:t>value for every property in the city</a:t>
            </a:r>
          </a:p>
          <a:p>
            <a:pPr>
              <a:buNone/>
            </a:pPr>
            <a:endParaRPr lang="en-US" dirty="0" smtClean="0"/>
          </a:p>
          <a:p>
            <a:r>
              <a:rPr lang="en-US" dirty="0" smtClean="0"/>
              <a:t>Required by NJ state law</a:t>
            </a:r>
            <a:r>
              <a:rPr lang="en-US" dirty="0" smtClean="0"/>
              <a:t>.</a:t>
            </a:r>
          </a:p>
          <a:p>
            <a:endParaRPr lang="en-US" dirty="0" smtClean="0"/>
          </a:p>
          <a:p>
            <a:r>
              <a:rPr lang="en-US" dirty="0" smtClean="0"/>
              <a:t>No change in overall taxes collected by Jersey City</a:t>
            </a:r>
          </a:p>
          <a:p>
            <a:pPr lvl="1"/>
            <a:r>
              <a:rPr lang="en-US" dirty="0" smtClean="0"/>
              <a:t>Taxes go up, down, or remain the same based on the new assessed value of all properties across the city &amp; the city’s 2018 budget</a:t>
            </a:r>
          </a:p>
          <a:p>
            <a:pPr lvl="1">
              <a:buNone/>
            </a:pPr>
            <a:endParaRPr lang="en-US" dirty="0" smtClean="0"/>
          </a:p>
          <a:p>
            <a:r>
              <a:rPr lang="en-US" dirty="0" smtClean="0"/>
              <a:t>Who is doing it?</a:t>
            </a:r>
          </a:p>
          <a:p>
            <a:pPr lvl="1"/>
            <a:r>
              <a:rPr lang="en-US" dirty="0" smtClean="0"/>
              <a:t>Appraisal Systems Inc.</a:t>
            </a:r>
          </a:p>
          <a:p>
            <a:endParaRPr lang="en-US" dirty="0" smtClean="0"/>
          </a:p>
          <a:p>
            <a:endParaRPr lang="en-US" dirty="0" smtClean="0"/>
          </a:p>
        </p:txBody>
      </p:sp>
      <p:sp>
        <p:nvSpPr>
          <p:cNvPr id="4" name="Content Placeholder 3"/>
          <p:cNvSpPr>
            <a:spLocks noGrp="1"/>
          </p:cNvSpPr>
          <p:nvPr>
            <p:ph sz="quarter" idx="2"/>
          </p:nvPr>
        </p:nvSpPr>
        <p:spPr/>
        <p:txBody>
          <a:bodyPr>
            <a:normAutofit fontScale="70000" lnSpcReduction="20000"/>
          </a:bodyPr>
          <a:lstStyle/>
          <a:p>
            <a:r>
              <a:rPr lang="en-US" dirty="0" smtClean="0"/>
              <a:t>Two key definitions:</a:t>
            </a:r>
          </a:p>
          <a:p>
            <a:pPr>
              <a:buNone/>
            </a:pPr>
            <a:endParaRPr lang="en-US" dirty="0" smtClean="0"/>
          </a:p>
          <a:p>
            <a:pPr lvl="1"/>
            <a:r>
              <a:rPr lang="en-US" b="1" dirty="0" smtClean="0"/>
              <a:t>Assessed Value:</a:t>
            </a:r>
          </a:p>
          <a:p>
            <a:pPr lvl="2"/>
            <a:r>
              <a:rPr lang="en-US" dirty="0" smtClean="0"/>
              <a:t>Value according to the </a:t>
            </a:r>
            <a:r>
              <a:rPr lang="en-US" dirty="0" err="1" smtClean="0"/>
              <a:t>g’vt</a:t>
            </a:r>
            <a:r>
              <a:rPr lang="en-US" dirty="0" smtClean="0"/>
              <a:t>.</a:t>
            </a:r>
          </a:p>
          <a:p>
            <a:pPr lvl="2"/>
            <a:r>
              <a:rPr lang="en-US" dirty="0" smtClean="0"/>
              <a:t>Static Point-in-Time</a:t>
            </a:r>
          </a:p>
          <a:p>
            <a:pPr lvl="2">
              <a:buNone/>
            </a:pPr>
            <a:endParaRPr lang="en-US" dirty="0" smtClean="0"/>
          </a:p>
          <a:p>
            <a:pPr lvl="1"/>
            <a:r>
              <a:rPr lang="en-US" b="1" dirty="0" smtClean="0"/>
              <a:t>Market Value:</a:t>
            </a:r>
          </a:p>
          <a:p>
            <a:pPr lvl="2"/>
            <a:r>
              <a:rPr lang="en-US" dirty="0" smtClean="0"/>
              <a:t>Value according to the real estate market</a:t>
            </a:r>
          </a:p>
          <a:p>
            <a:pPr lvl="2"/>
            <a:r>
              <a:rPr lang="en-US" dirty="0" smtClean="0"/>
              <a:t>Fluctuates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did they get the “appraised value?”</a:t>
            </a:r>
            <a:endParaRPr lang="en-US" sz="3600" dirty="0"/>
          </a:p>
        </p:txBody>
      </p:sp>
      <p:sp>
        <p:nvSpPr>
          <p:cNvPr id="3" name="Content Placeholder 2"/>
          <p:cNvSpPr>
            <a:spLocks noGrp="1"/>
          </p:cNvSpPr>
          <p:nvPr>
            <p:ph sz="quarter" idx="1"/>
          </p:nvPr>
        </p:nvSpPr>
        <p:spPr/>
        <p:txBody>
          <a:bodyPr>
            <a:normAutofit/>
          </a:bodyPr>
          <a:lstStyle/>
          <a:p>
            <a:r>
              <a:rPr lang="en-US" dirty="0" smtClean="0"/>
              <a:t>2 Part Process</a:t>
            </a:r>
          </a:p>
          <a:p>
            <a:pPr lvl="1"/>
            <a:r>
              <a:rPr lang="en-US" dirty="0" smtClean="0"/>
              <a:t>“Improvement Analysis”</a:t>
            </a:r>
          </a:p>
          <a:p>
            <a:pPr lvl="1"/>
            <a:r>
              <a:rPr lang="en-US" dirty="0" smtClean="0"/>
              <a:t>Land Value</a:t>
            </a:r>
          </a:p>
          <a:p>
            <a:pPr lvl="2"/>
            <a:r>
              <a:rPr lang="en-US" dirty="0" smtClean="0"/>
              <a:t>Mathematical formula based on neighborhood sales</a:t>
            </a:r>
          </a:p>
          <a:p>
            <a:pPr lvl="2"/>
            <a:r>
              <a:rPr lang="en-US" dirty="0" smtClean="0"/>
              <a:t>Not </a:t>
            </a:r>
            <a:r>
              <a:rPr lang="en-US" dirty="0" smtClean="0"/>
              <a:t>on direct sales comps</a:t>
            </a:r>
          </a:p>
          <a:p>
            <a:pPr lvl="2">
              <a:buNone/>
            </a:pPr>
            <a:endParaRPr lang="en-US" dirty="0" smtClean="0"/>
          </a:p>
          <a:p>
            <a:pPr lvl="2">
              <a:buNone/>
            </a:pPr>
            <a:endParaRPr lang="en-US" dirty="0" smtClean="0"/>
          </a:p>
          <a:p>
            <a:pPr lvl="2"/>
            <a:endParaRPr lang="en-US" dirty="0"/>
          </a:p>
        </p:txBody>
      </p:sp>
      <p:sp>
        <p:nvSpPr>
          <p:cNvPr id="4" name="Content Placeholder 3"/>
          <p:cNvSpPr>
            <a:spLocks noGrp="1"/>
          </p:cNvSpPr>
          <p:nvPr>
            <p:ph sz="quarter" idx="2"/>
          </p:nvPr>
        </p:nvSpPr>
        <p:spPr/>
        <p:txBody>
          <a:bodyPr>
            <a:normAutofit/>
          </a:bodyPr>
          <a:lstStyle/>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did they get the “appraised value?”</a:t>
            </a:r>
            <a:endParaRPr lang="en-US" sz="3600" dirty="0"/>
          </a:p>
        </p:txBody>
      </p:sp>
      <p:sp>
        <p:nvSpPr>
          <p:cNvPr id="3" name="Content Placeholder 2"/>
          <p:cNvSpPr>
            <a:spLocks noGrp="1"/>
          </p:cNvSpPr>
          <p:nvPr>
            <p:ph sz="quarter" idx="1"/>
          </p:nvPr>
        </p:nvSpPr>
        <p:spPr>
          <a:xfrm>
            <a:off x="609600" y="1589566"/>
            <a:ext cx="3886200" cy="5268433"/>
          </a:xfrm>
        </p:spPr>
        <p:txBody>
          <a:bodyPr>
            <a:normAutofit fontScale="92500" lnSpcReduction="20000"/>
          </a:bodyPr>
          <a:lstStyle/>
          <a:p>
            <a:pPr marL="320040" lvl="1" indent="-320040">
              <a:spcBef>
                <a:spcPts val="700"/>
              </a:spcBef>
              <a:buClr>
                <a:schemeClr val="accent2"/>
              </a:buClr>
              <a:buSzPct val="60000"/>
              <a:buFont typeface="Wingdings"/>
              <a:buChar char=""/>
            </a:pPr>
            <a:r>
              <a:rPr lang="en-US" dirty="0" smtClean="0"/>
              <a:t>Key Metrics of “Improvement Analysis”</a:t>
            </a:r>
          </a:p>
          <a:p>
            <a:pPr marL="594360" lvl="2" indent="-320040">
              <a:spcBef>
                <a:spcPts val="700"/>
              </a:spcBef>
              <a:buClr>
                <a:schemeClr val="accent1"/>
              </a:buClr>
              <a:buSzPct val="60000"/>
              <a:buFont typeface="Arial"/>
              <a:buChar char="•"/>
            </a:pPr>
            <a:r>
              <a:rPr lang="en-US" dirty="0" smtClean="0"/>
              <a:t>Sq. ft.</a:t>
            </a:r>
          </a:p>
          <a:p>
            <a:pPr marL="1051560" lvl="3" indent="-320040">
              <a:spcBef>
                <a:spcPts val="700"/>
              </a:spcBef>
              <a:buClr>
                <a:schemeClr val="accent1"/>
              </a:buClr>
              <a:buSzPct val="60000"/>
              <a:buFont typeface="Arial"/>
              <a:buChar char="•"/>
            </a:pPr>
            <a:r>
              <a:rPr lang="en-US" dirty="0" smtClean="0"/>
              <a:t>Based on exterior measurement &amp; satellites.</a:t>
            </a:r>
          </a:p>
          <a:p>
            <a:pPr marL="1051560" lvl="3" indent="-320040">
              <a:spcBef>
                <a:spcPts val="700"/>
              </a:spcBef>
              <a:buClr>
                <a:schemeClr val="accent1"/>
              </a:buClr>
              <a:buSzPct val="60000"/>
              <a:buFont typeface="Arial"/>
              <a:buChar char="•"/>
            </a:pPr>
            <a:r>
              <a:rPr lang="en-US" dirty="0" smtClean="0"/>
              <a:t>Not # of rooms</a:t>
            </a:r>
          </a:p>
          <a:p>
            <a:pPr marL="594360" lvl="2" indent="-320040">
              <a:spcBef>
                <a:spcPts val="700"/>
              </a:spcBef>
              <a:buClr>
                <a:schemeClr val="accent1"/>
              </a:buClr>
              <a:buSzPct val="60000"/>
              <a:buFont typeface="Arial"/>
              <a:buChar char="•"/>
            </a:pPr>
            <a:r>
              <a:rPr lang="en-US" dirty="0" smtClean="0"/>
              <a:t>Exterior &amp; interior condition</a:t>
            </a:r>
          </a:p>
          <a:p>
            <a:pPr marL="594360" lvl="2" indent="-320040">
              <a:spcBef>
                <a:spcPts val="700"/>
              </a:spcBef>
              <a:buClr>
                <a:schemeClr val="accent1"/>
              </a:buClr>
              <a:buSzPct val="60000"/>
              <a:buFont typeface="Arial"/>
              <a:buChar char="•"/>
            </a:pPr>
            <a:r>
              <a:rPr lang="en-US" dirty="0" smtClean="0"/>
              <a:t>“Building class”</a:t>
            </a:r>
          </a:p>
          <a:p>
            <a:pPr marL="594360" lvl="2" indent="-320040">
              <a:spcBef>
                <a:spcPts val="700"/>
              </a:spcBef>
              <a:buClr>
                <a:schemeClr val="accent1"/>
              </a:buClr>
              <a:buSzPct val="60000"/>
              <a:buFont typeface="Arial"/>
              <a:buChar char="•"/>
            </a:pPr>
            <a:r>
              <a:rPr lang="en-US" dirty="0" smtClean="0"/>
              <a:t>Bathrooms &amp; Kitchens: # and quality</a:t>
            </a:r>
          </a:p>
          <a:p>
            <a:pPr marL="594360" lvl="2" indent="-320040">
              <a:spcBef>
                <a:spcPts val="700"/>
              </a:spcBef>
              <a:buClr>
                <a:schemeClr val="accent1"/>
              </a:buClr>
              <a:buSzPct val="60000"/>
              <a:buFont typeface="Arial"/>
              <a:buChar char="•"/>
            </a:pPr>
            <a:r>
              <a:rPr lang="en-US" dirty="0" smtClean="0"/>
              <a:t>Basement &amp; Attics – Finish</a:t>
            </a:r>
          </a:p>
          <a:p>
            <a:pPr marL="594360" lvl="2" indent="-320040">
              <a:spcBef>
                <a:spcPts val="700"/>
              </a:spcBef>
              <a:buClr>
                <a:schemeClr val="accent1"/>
              </a:buClr>
              <a:buSzPct val="60000"/>
              <a:buFont typeface="Arial"/>
              <a:buChar char="•"/>
            </a:pPr>
            <a:r>
              <a:rPr lang="en-US" dirty="0" smtClean="0"/>
              <a:t>Heating &amp; Cooling</a:t>
            </a:r>
          </a:p>
          <a:p>
            <a:pPr marL="594360" lvl="2" indent="-320040">
              <a:spcBef>
                <a:spcPts val="700"/>
              </a:spcBef>
              <a:buClr>
                <a:schemeClr val="accent1"/>
              </a:buClr>
              <a:buSzPct val="60000"/>
              <a:buFont typeface="Arial"/>
              <a:buChar char="•"/>
            </a:pPr>
            <a:r>
              <a:rPr lang="en-US" dirty="0" smtClean="0"/>
              <a:t>Flooding</a:t>
            </a:r>
          </a:p>
          <a:p>
            <a:pPr marL="1051560" lvl="3" indent="-320040">
              <a:spcBef>
                <a:spcPts val="700"/>
              </a:spcBef>
              <a:buClr>
                <a:schemeClr val="accent1"/>
              </a:buClr>
              <a:buSzPct val="60000"/>
              <a:buFont typeface="Arial"/>
              <a:buChar char="•"/>
            </a:pPr>
            <a:r>
              <a:rPr lang="en-US" dirty="0" smtClean="0"/>
              <a:t>Based on FEMA maps</a:t>
            </a:r>
          </a:p>
          <a:p>
            <a:pPr marL="594360" lvl="2" indent="-320040">
              <a:spcBef>
                <a:spcPts val="700"/>
              </a:spcBef>
              <a:buClr>
                <a:schemeClr val="accent1"/>
              </a:buClr>
              <a:buSzPct val="60000"/>
              <a:buFont typeface="Arial"/>
              <a:buChar char="•"/>
            </a:pPr>
            <a:r>
              <a:rPr lang="en-US" dirty="0" smtClean="0"/>
              <a:t>Additional factors</a:t>
            </a:r>
          </a:p>
          <a:p>
            <a:pPr marL="1051560" lvl="3" indent="-320040">
              <a:spcBef>
                <a:spcPts val="700"/>
              </a:spcBef>
              <a:buClr>
                <a:schemeClr val="accent1"/>
              </a:buClr>
              <a:buSzPct val="60000"/>
              <a:buFont typeface="Arial"/>
              <a:buChar char="•"/>
            </a:pPr>
            <a:r>
              <a:rPr lang="en-US" dirty="0" smtClean="0"/>
              <a:t>Views, etc.</a:t>
            </a:r>
          </a:p>
          <a:p>
            <a:pPr marL="1051560" lvl="3" indent="-320040">
              <a:spcBef>
                <a:spcPts val="700"/>
              </a:spcBef>
              <a:buSzPct val="60000"/>
              <a:buFont typeface="Wingdings"/>
              <a:buChar char=""/>
            </a:pPr>
            <a:endParaRPr lang="en-US" dirty="0" smtClean="0"/>
          </a:p>
          <a:p>
            <a:pPr marL="1051560" lvl="3" indent="-320040">
              <a:spcBef>
                <a:spcPts val="700"/>
              </a:spcBef>
              <a:buSzPct val="60000"/>
              <a:buFont typeface="Wingdings"/>
              <a:buChar char=""/>
            </a:pPr>
            <a:endParaRPr lang="en-US" dirty="0" smtClean="0"/>
          </a:p>
          <a:p>
            <a:pPr lvl="1"/>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All of this information is recorded on your property card</a:t>
            </a:r>
          </a:p>
          <a:p>
            <a:pPr>
              <a:buNone/>
            </a:pPr>
            <a:endParaRPr lang="en-US" dirty="0" smtClean="0"/>
          </a:p>
          <a:p>
            <a:r>
              <a:rPr lang="en-US" dirty="0" smtClean="0"/>
              <a:t>You can review your property card </a:t>
            </a:r>
            <a:r>
              <a:rPr lang="en-US" dirty="0" err="1" smtClean="0"/>
              <a:t>w</a:t>
            </a:r>
            <a:r>
              <a:rPr lang="en-US" dirty="0" smtClean="0"/>
              <a:t>/Appraisal Systems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Property Card</a:t>
            </a:r>
            <a:endParaRPr lang="en-US" dirty="0"/>
          </a:p>
        </p:txBody>
      </p:sp>
      <p:sp>
        <p:nvSpPr>
          <p:cNvPr id="6" name="Content Placeholder 5"/>
          <p:cNvSpPr>
            <a:spLocks noGrp="1"/>
          </p:cNvSpPr>
          <p:nvPr>
            <p:ph sz="quarter" idx="1"/>
          </p:nvPr>
        </p:nvSpPr>
        <p:spPr/>
        <p:txBody>
          <a:bodyPr/>
          <a:lstStyle/>
          <a:p>
            <a:pPr lvl="1"/>
            <a:endParaRPr lang="en-US" dirty="0" smtClean="0"/>
          </a:p>
          <a:p>
            <a:pPr lvl="1"/>
            <a:endParaRPr lang="en-US" dirty="0" smtClean="0"/>
          </a:p>
          <a:p>
            <a:pPr lvl="1"/>
            <a:endParaRPr lang="en-US" dirty="0" smtClean="0"/>
          </a:p>
          <a:p>
            <a:endParaRPr lang="en-US" dirty="0" smtClean="0"/>
          </a:p>
          <a:p>
            <a:endParaRPr lang="en-US" dirty="0"/>
          </a:p>
        </p:txBody>
      </p:sp>
      <p:pic>
        <p:nvPicPr>
          <p:cNvPr id="13" name="Content Placeholder 12" descr="sample prc.pdf"/>
          <p:cNvPicPr>
            <a:picLocks noGrp="1" noChangeAspect="1"/>
          </p:cNvPicPr>
          <p:nvPr>
            <p:ph sz="quarter" idx="2"/>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9293" y="1589567"/>
            <a:ext cx="8553013" cy="526843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4458</TotalTime>
  <Words>1308</Words>
  <Application>Microsoft Macintosh PowerPoint</Application>
  <PresentationFormat>On-screen Show (4:3)</PresentationFormat>
  <Paragraphs>283</Paragraphs>
  <Slides>27</Slides>
  <Notes>2</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Median</vt:lpstr>
      <vt:lpstr>Reval - Update</vt:lpstr>
      <vt:lpstr>Important Fine Print</vt:lpstr>
      <vt:lpstr>Goals &amp; Guests</vt:lpstr>
      <vt:lpstr>Outline</vt:lpstr>
      <vt:lpstr>Outline</vt:lpstr>
      <vt:lpstr>What is Revaluation?</vt:lpstr>
      <vt:lpstr>How did they get the “appraised value?”</vt:lpstr>
      <vt:lpstr>How did they get the “appraised value?”</vt:lpstr>
      <vt:lpstr>Property Card</vt:lpstr>
      <vt:lpstr>Timeline</vt:lpstr>
      <vt:lpstr>Notification of Value</vt:lpstr>
      <vt:lpstr>Notification of Value</vt:lpstr>
      <vt:lpstr>Notification of Value</vt:lpstr>
      <vt:lpstr>Informal Appeal</vt:lpstr>
      <vt:lpstr>“Informal Appeal”</vt:lpstr>
      <vt:lpstr>Informal Appeal: How to prepare</vt:lpstr>
      <vt:lpstr>Informal Appeal: How to prepare</vt:lpstr>
      <vt:lpstr>Informal Appeal: How to prepare</vt:lpstr>
      <vt:lpstr>Formal Appeal</vt:lpstr>
      <vt:lpstr>Tax Bills</vt:lpstr>
      <vt:lpstr>Tax Bills: Example</vt:lpstr>
      <vt:lpstr>Tax Bills</vt:lpstr>
      <vt:lpstr>Councilperson Solomon Reval Agenda</vt:lpstr>
      <vt:lpstr>Councilperson Solomon Reval Agenda</vt:lpstr>
      <vt:lpstr>Councilperson Solomon Reval Agenda</vt:lpstr>
      <vt:lpstr>Conclusion</vt:lpstr>
      <vt:lpstr>Impact of Federal Tax Changes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Reval - Update</dc:title>
  <dc:creator>James Solomon</dc:creator>
  <cp:lastModifiedBy>James Solomon</cp:lastModifiedBy>
  <cp:revision>8</cp:revision>
  <dcterms:created xsi:type="dcterms:W3CDTF">2018-02-02T17:49:52Z</dcterms:created>
  <dcterms:modified xsi:type="dcterms:W3CDTF">2018-02-02T19:13:07Z</dcterms:modified>
</cp:coreProperties>
</file>